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6"/>
    <p:sldMasterId id="2147483782" r:id="rId7"/>
  </p:sldMasterIdLst>
  <p:notesMasterIdLst>
    <p:notesMasterId r:id="rId48"/>
  </p:notesMasterIdLst>
  <p:handoutMasterIdLst>
    <p:handoutMasterId r:id="rId49"/>
  </p:handoutMasterIdLst>
  <p:sldIdLst>
    <p:sldId id="592" r:id="rId8"/>
    <p:sldId id="593" r:id="rId9"/>
    <p:sldId id="605" r:id="rId10"/>
    <p:sldId id="546" r:id="rId11"/>
    <p:sldId id="614" r:id="rId12"/>
    <p:sldId id="597" r:id="rId13"/>
    <p:sldId id="579" r:id="rId14"/>
    <p:sldId id="594" r:id="rId15"/>
    <p:sldId id="598" r:id="rId16"/>
    <p:sldId id="558" r:id="rId17"/>
    <p:sldId id="595" r:id="rId18"/>
    <p:sldId id="553" r:id="rId19"/>
    <p:sldId id="532" r:id="rId20"/>
    <p:sldId id="561" r:id="rId21"/>
    <p:sldId id="552" r:id="rId22"/>
    <p:sldId id="554" r:id="rId23"/>
    <p:sldId id="533" r:id="rId24"/>
    <p:sldId id="562" r:id="rId25"/>
    <p:sldId id="588" r:id="rId26"/>
    <p:sldId id="536" r:id="rId27"/>
    <p:sldId id="574" r:id="rId28"/>
    <p:sldId id="581" r:id="rId29"/>
    <p:sldId id="589" r:id="rId30"/>
    <p:sldId id="607" r:id="rId31"/>
    <p:sldId id="608" r:id="rId32"/>
    <p:sldId id="580" r:id="rId33"/>
    <p:sldId id="535" r:id="rId34"/>
    <p:sldId id="591" r:id="rId35"/>
    <p:sldId id="590" r:id="rId36"/>
    <p:sldId id="606" r:id="rId37"/>
    <p:sldId id="539" r:id="rId38"/>
    <p:sldId id="540" r:id="rId39"/>
    <p:sldId id="541" r:id="rId40"/>
    <p:sldId id="568" r:id="rId41"/>
    <p:sldId id="567" r:id="rId42"/>
    <p:sldId id="613" r:id="rId43"/>
    <p:sldId id="573" r:id="rId44"/>
    <p:sldId id="615" r:id="rId45"/>
    <p:sldId id="549" r:id="rId46"/>
    <p:sldId id="548" r:id="rId47"/>
  </p:sldIdLst>
  <p:sldSz cx="9144000" cy="6858000" type="screen4x3"/>
  <p:notesSz cx="6881813" cy="9296400"/>
  <p:custDataLst>
    <p:tags r:id="rId50"/>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 Russell" initials="" lastIdx="0" clrIdx="0"/>
  <p:cmAuthor id="1" name="kjb17479"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6496" autoAdjust="0"/>
  </p:normalViewPr>
  <p:slideViewPr>
    <p:cSldViewPr>
      <p:cViewPr varScale="1">
        <p:scale>
          <a:sx n="73" d="100"/>
          <a:sy n="73" d="100"/>
        </p:scale>
        <p:origin x="1338" y="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84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hdr" sz="quarter"/>
          </p:nvPr>
        </p:nvSpPr>
        <p:spPr bwMode="auto">
          <a:xfrm>
            <a:off x="0" y="0"/>
            <a:ext cx="2982016" cy="464503"/>
          </a:xfrm>
          <a:prstGeom prst="rect">
            <a:avLst/>
          </a:prstGeom>
          <a:noFill/>
          <a:ln w="9525">
            <a:noFill/>
            <a:miter lim="800000"/>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a:p>
        </p:txBody>
      </p:sp>
      <p:sp>
        <p:nvSpPr>
          <p:cNvPr id="422915" name="Rectangle 3"/>
          <p:cNvSpPr>
            <a:spLocks noGrp="1" noChangeArrowheads="1"/>
          </p:cNvSpPr>
          <p:nvPr>
            <p:ph type="dt" sz="quarter" idx="1"/>
          </p:nvPr>
        </p:nvSpPr>
        <p:spPr bwMode="auto">
          <a:xfrm>
            <a:off x="3898242" y="0"/>
            <a:ext cx="2982016" cy="464503"/>
          </a:xfrm>
          <a:prstGeom prst="rect">
            <a:avLst/>
          </a:prstGeom>
          <a:noFill/>
          <a:ln w="9525">
            <a:noFill/>
            <a:miter lim="800000"/>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a:p>
        </p:txBody>
      </p:sp>
      <p:sp>
        <p:nvSpPr>
          <p:cNvPr id="422916" name="Rectangle 4"/>
          <p:cNvSpPr>
            <a:spLocks noGrp="1" noChangeArrowheads="1"/>
          </p:cNvSpPr>
          <p:nvPr>
            <p:ph type="ftr" sz="quarter" idx="2"/>
          </p:nvPr>
        </p:nvSpPr>
        <p:spPr bwMode="auto">
          <a:xfrm>
            <a:off x="0" y="8830312"/>
            <a:ext cx="2982016" cy="464503"/>
          </a:xfrm>
          <a:prstGeom prst="rect">
            <a:avLst/>
          </a:prstGeom>
          <a:noFill/>
          <a:ln w="9525">
            <a:noFill/>
            <a:miter lim="800000"/>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a:p>
        </p:txBody>
      </p:sp>
      <p:sp>
        <p:nvSpPr>
          <p:cNvPr id="422917" name="Rectangle 5"/>
          <p:cNvSpPr>
            <a:spLocks noGrp="1" noChangeArrowheads="1"/>
          </p:cNvSpPr>
          <p:nvPr>
            <p:ph type="sldNum" sz="quarter" idx="3"/>
          </p:nvPr>
        </p:nvSpPr>
        <p:spPr bwMode="auto">
          <a:xfrm>
            <a:off x="3898242" y="8830312"/>
            <a:ext cx="2982016" cy="464503"/>
          </a:xfrm>
          <a:prstGeom prst="rect">
            <a:avLst/>
          </a:prstGeom>
          <a:noFill/>
          <a:ln w="9525">
            <a:noFill/>
            <a:miter lim="800000"/>
          </a:ln>
          <a:effectLst/>
        </p:spPr>
        <p:txBody>
          <a:bodyPr vert="horz" wrap="square" lIns="92435" tIns="46218" rIns="92435" bIns="46218" numCol="1" anchor="b" anchorCtr="0" compatLnSpc="1">
            <a:prstTxWarp prst="textNoShape">
              <a:avLst/>
            </a:prstTxWarp>
          </a:bodyPr>
          <a:lstStyle>
            <a:lvl1pPr algn="r" defTabSz="924563">
              <a:defRPr sz="1200"/>
            </a:lvl1pPr>
          </a:lstStyle>
          <a:p>
            <a:fld id="{B21070B4-B136-4E2F-9BEB-3672D36E45B4}" type="slidenum">
              <a:rPr lang="en-US"/>
              <a:t>‹#›</a:t>
            </a:fld>
            <a:endParaRPr lang="en-US"/>
          </a:p>
        </p:txBody>
      </p:sp>
    </p:spTree>
    <p:extLst>
      <p:ext uri="{BB962C8B-B14F-4D97-AF65-F5344CB8AC3E}">
        <p14:creationId xmlns:p14="http://schemas.microsoft.com/office/powerpoint/2010/main" val="4906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82016" cy="464503"/>
          </a:xfrm>
          <a:prstGeom prst="rect">
            <a:avLst/>
          </a:prstGeom>
          <a:noFill/>
          <a:ln w="9525">
            <a:noFill/>
            <a:miter lim="800000"/>
          </a:ln>
          <a:effectLst/>
        </p:spPr>
        <p:txBody>
          <a:bodyPr vert="horz" wrap="square" lIns="92435" tIns="46218" rIns="92435" bIns="46218" numCol="1" anchor="t" anchorCtr="0" compatLnSpc="1">
            <a:prstTxWarp prst="textNoShape">
              <a:avLst/>
            </a:prstTxWarp>
          </a:bodyPr>
          <a:lstStyle>
            <a:lvl1pPr defTabSz="924563">
              <a:defRPr sz="1200"/>
            </a:lvl1pPr>
          </a:lstStyle>
          <a:p>
            <a:endParaRPr lang="en-US"/>
          </a:p>
        </p:txBody>
      </p:sp>
      <p:sp>
        <p:nvSpPr>
          <p:cNvPr id="72707" name="Rectangle 3"/>
          <p:cNvSpPr>
            <a:spLocks noGrp="1" noChangeArrowheads="1"/>
          </p:cNvSpPr>
          <p:nvPr>
            <p:ph type="dt" idx="1"/>
          </p:nvPr>
        </p:nvSpPr>
        <p:spPr bwMode="auto">
          <a:xfrm>
            <a:off x="3898242" y="0"/>
            <a:ext cx="2982016" cy="464503"/>
          </a:xfrm>
          <a:prstGeom prst="rect">
            <a:avLst/>
          </a:prstGeom>
          <a:noFill/>
          <a:ln w="9525">
            <a:noFill/>
            <a:miter lim="800000"/>
          </a:ln>
          <a:effectLst/>
        </p:spPr>
        <p:txBody>
          <a:bodyPr vert="horz" wrap="square" lIns="92435" tIns="46218" rIns="92435" bIns="46218" numCol="1" anchor="t" anchorCtr="0" compatLnSpc="1">
            <a:prstTxWarp prst="textNoShape">
              <a:avLst/>
            </a:prstTxWarp>
          </a:bodyPr>
          <a:lstStyle>
            <a:lvl1pPr algn="r" defTabSz="924563">
              <a:defRPr sz="1200"/>
            </a:lvl1pPr>
          </a:lstStyle>
          <a:p>
            <a:endParaRPr lang="en-US"/>
          </a:p>
        </p:txBody>
      </p:sp>
      <p:sp>
        <p:nvSpPr>
          <p:cNvPr id="7270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ln>
          <a:effectLst/>
        </p:spPr>
      </p:sp>
      <p:sp>
        <p:nvSpPr>
          <p:cNvPr id="72709" name="Rectangle 5"/>
          <p:cNvSpPr>
            <a:spLocks noGrp="1" noChangeArrowheads="1"/>
          </p:cNvSpPr>
          <p:nvPr>
            <p:ph type="body" sz="quarter" idx="3"/>
          </p:nvPr>
        </p:nvSpPr>
        <p:spPr bwMode="auto">
          <a:xfrm>
            <a:off x="687559" y="4415156"/>
            <a:ext cx="5506695" cy="4183697"/>
          </a:xfrm>
          <a:prstGeom prst="rect">
            <a:avLst/>
          </a:prstGeom>
          <a:noFill/>
          <a:ln w="9525">
            <a:noFill/>
            <a:miter lim="800000"/>
          </a:ln>
          <a:effectLst/>
        </p:spPr>
        <p:txBody>
          <a:bodyPr vert="horz" wrap="square" lIns="92435" tIns="46218" rIns="92435" bIns="462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830312"/>
            <a:ext cx="2982016" cy="464503"/>
          </a:xfrm>
          <a:prstGeom prst="rect">
            <a:avLst/>
          </a:prstGeom>
          <a:noFill/>
          <a:ln w="9525">
            <a:noFill/>
            <a:miter lim="800000"/>
          </a:ln>
          <a:effectLst/>
        </p:spPr>
        <p:txBody>
          <a:bodyPr vert="horz" wrap="square" lIns="92435" tIns="46218" rIns="92435" bIns="46218" numCol="1" anchor="b" anchorCtr="0" compatLnSpc="1">
            <a:prstTxWarp prst="textNoShape">
              <a:avLst/>
            </a:prstTxWarp>
          </a:bodyPr>
          <a:lstStyle>
            <a:lvl1pPr defTabSz="924563">
              <a:defRPr sz="1200"/>
            </a:lvl1pPr>
          </a:lstStyle>
          <a:p>
            <a:endParaRPr lang="en-US"/>
          </a:p>
        </p:txBody>
      </p:sp>
      <p:sp>
        <p:nvSpPr>
          <p:cNvPr id="72711" name="Rectangle 7"/>
          <p:cNvSpPr>
            <a:spLocks noGrp="1" noChangeArrowheads="1"/>
          </p:cNvSpPr>
          <p:nvPr>
            <p:ph type="sldNum" sz="quarter" idx="5"/>
          </p:nvPr>
        </p:nvSpPr>
        <p:spPr bwMode="auto">
          <a:xfrm>
            <a:off x="3898242" y="8830312"/>
            <a:ext cx="2982016" cy="464503"/>
          </a:xfrm>
          <a:prstGeom prst="rect">
            <a:avLst/>
          </a:prstGeom>
          <a:noFill/>
          <a:ln w="9525">
            <a:noFill/>
            <a:miter lim="800000"/>
          </a:ln>
          <a:effectLst/>
        </p:spPr>
        <p:txBody>
          <a:bodyPr vert="horz" wrap="square" lIns="92435" tIns="46218" rIns="92435" bIns="46218" numCol="1" anchor="b" anchorCtr="0" compatLnSpc="1">
            <a:prstTxWarp prst="textNoShape">
              <a:avLst/>
            </a:prstTxWarp>
          </a:bodyPr>
          <a:lstStyle>
            <a:lvl1pPr algn="r" defTabSz="924563">
              <a:defRPr sz="1200"/>
            </a:lvl1pPr>
          </a:lstStyle>
          <a:p>
            <a:fld id="{E2BA7C8F-4BC0-4BE6-A916-52D2A5A91404}" type="slidenum">
              <a:rPr lang="en-US"/>
              <a:t>‹#›</a:t>
            </a:fld>
            <a:endParaRPr lang="en-US"/>
          </a:p>
        </p:txBody>
      </p:sp>
    </p:spTree>
    <p:extLst>
      <p:ext uri="{BB962C8B-B14F-4D97-AF65-F5344CB8AC3E}">
        <p14:creationId xmlns:p14="http://schemas.microsoft.com/office/powerpoint/2010/main" val="3773813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mn-cs"/>
      </a:defRPr>
    </a:lvl1pPr>
    <a:lvl2pPr marL="457200" algn="l" rtl="0" fontAlgn="base">
      <a:spcBef>
        <a:spcPct val="30000"/>
      </a:spcBef>
      <a:spcAft>
        <a:spcPct val="0"/>
      </a:spcAft>
      <a:defRPr sz="1200" kern="1200">
        <a:solidFill>
          <a:schemeClr val="tx1"/>
        </a:solidFill>
        <a:latin typeface="Arial"/>
        <a:ea typeface="+mn-ea"/>
        <a:cs typeface="+mn-cs"/>
      </a:defRPr>
    </a:lvl2pPr>
    <a:lvl3pPr marL="914400" algn="l" rtl="0" fontAlgn="base">
      <a:spcBef>
        <a:spcPct val="30000"/>
      </a:spcBef>
      <a:spcAft>
        <a:spcPct val="0"/>
      </a:spcAft>
      <a:defRPr sz="1200" kern="1200">
        <a:solidFill>
          <a:schemeClr val="tx1"/>
        </a:solidFill>
        <a:latin typeface="Arial"/>
        <a:ea typeface="+mn-ea"/>
        <a:cs typeface="+mn-cs"/>
      </a:defRPr>
    </a:lvl3pPr>
    <a:lvl4pPr marL="1371600" algn="l" rtl="0" fontAlgn="base">
      <a:spcBef>
        <a:spcPct val="30000"/>
      </a:spcBef>
      <a:spcAft>
        <a:spcPct val="0"/>
      </a:spcAft>
      <a:defRPr sz="1200" kern="1200">
        <a:solidFill>
          <a:schemeClr val="tx1"/>
        </a:solidFill>
        <a:latin typeface="Arial"/>
        <a:ea typeface="+mn-ea"/>
        <a:cs typeface="+mn-cs"/>
      </a:defRPr>
    </a:lvl4pPr>
    <a:lvl5pPr marL="1828800" algn="l" rtl="0" fontAlgn="base">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A7C8F-4BC0-4BE6-A916-52D2A5A91404}" type="slidenum">
              <a:rPr lang="en-US" smtClean="0"/>
              <a:t>1</a:t>
            </a:fld>
            <a:endParaRPr lang="en-US"/>
          </a:p>
        </p:txBody>
      </p:sp>
    </p:spTree>
    <p:extLst>
      <p:ext uri="{BB962C8B-B14F-4D97-AF65-F5344CB8AC3E}">
        <p14:creationId xmlns:p14="http://schemas.microsoft.com/office/powerpoint/2010/main" val="162463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20</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22</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26</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27</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28</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766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29</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824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31</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32</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33</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34</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4</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35</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36</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52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37</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39</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40</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12</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13</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14</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15</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16</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17</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7D584AB-5300-477C-9722-446AB28B9A86}" type="slidenum">
              <a:rPr lang="en-US"/>
              <a:t>18</a:t>
            </a:fld>
            <a:endParaRPr lang="en-US"/>
          </a:p>
        </p:txBody>
      </p:sp>
      <p:sp>
        <p:nvSpPr>
          <p:cNvPr id="245762" name="Rectangle 2"/>
          <p:cNvSpPr>
            <a:spLocks noGrp="1" noRot="1" noChangeAspect="1" noChangeArrowheads="1" noTextEdit="1"/>
          </p:cNvSpPr>
          <p:nvPr>
            <p:ph type="sldImg"/>
          </p:nvPr>
        </p:nvSpPr>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E17164-4752-4BE5-B7F6-561B0AC51D25}"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016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33173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smtClean="0"/>
              <a:t>Click to edit Master title style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408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C639B-B667-416F-BAC3-43EC15AE506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46309699"/>
      </p:ext>
    </p:extLst>
  </p:cSld>
  <p:clrMapOvr>
    <a:masterClrMapping/>
  </p:clrMapOvr>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ct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ct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C639B-B667-416F-BAC3-43EC15AE5066}"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097921899"/>
      </p:ext>
    </p:extLst>
  </p:cSld>
  <p:clrMapOvr>
    <a:masterClrMapping/>
  </p:clrMapOvr>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C639B-B667-416F-BAC3-43EC15AE506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5080587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C639B-B667-416F-BAC3-43EC15AE5066}"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4413295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3600800308"/>
      </p:ext>
    </p:extLst>
  </p:cSld>
  <p:clrMapOvr>
    <a:masterClrMapping/>
  </p:clrMapOvr>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3CD8C-2CD6-48F3-BD5B-F01F7A877E2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A4C639B-B667-416F-BAC3-43EC15AE506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5180933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16893235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639B-B667-416F-BAC3-43EC15AE506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7164-4752-4BE5-B7F6-561B0AC51D25}" type="slidenum">
              <a:rPr lang="en-US" smtClean="0"/>
              <a:t>‹#›</a:t>
            </a:fld>
            <a:endParaRPr lang="en-US"/>
          </a:p>
        </p:txBody>
      </p:sp>
    </p:spTree>
    <p:extLst>
      <p:ext uri="{BB962C8B-B14F-4D97-AF65-F5344CB8AC3E}">
        <p14:creationId xmlns:p14="http://schemas.microsoft.com/office/powerpoint/2010/main" val="25156220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3CD8C-2CD6-48F3-BD5B-F01F7A877E2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C3CD8C-2CD6-48F3-BD5B-F01F7A877E2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C3CD8C-2CD6-48F3-BD5B-F01F7A877E2B}"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3CD8C-2CD6-48F3-BD5B-F01F7A877E2B}"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CD8C-2CD6-48F3-BD5B-F01F7A877E2B}"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3CD8C-2CD6-48F3-BD5B-F01F7A877E2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B6BE-B958-463F-9F0E-71D3F475768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3CD8C-2CD6-48F3-BD5B-F01F7A877E2B}" type="datetimeFigureOut">
              <a:rPr lang="en-US" smtClean="0"/>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B6BE-B958-463F-9F0E-71D3F47576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8A4C639B-B667-416F-BAC3-43EC15AE5066}" type="datetimeFigureOut">
              <a:rPr lang="en-US" smtClean="0"/>
              <a:t>10/20/2020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A7E17164-4752-4BE5-B7F6-561B0AC51D25}" type="slidenum">
              <a:rPr lang="en-US" smtClean="0"/>
              <a:t>‹#›</a:t>
            </a:fld>
            <a:endParaRPr lang="en-US"/>
          </a:p>
        </p:txBody>
      </p:sp>
    </p:spTree>
    <p:extLst>
      <p:ext uri="{BB962C8B-B14F-4D97-AF65-F5344CB8AC3E}">
        <p14:creationId xmlns:p14="http://schemas.microsoft.com/office/powerpoint/2010/main" val="13806309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http://www.naabt.org/images/bt_slide_3.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daptpharma.com/news-events/press-kit/"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http://www.naabt.org/images/bt_slide_3.jpg" TargetMode="External"/><Relationship Id="rId5" Type="http://schemas.openxmlformats.org/officeDocument/2006/relationships/image" Target="../media/image10.jpe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www.dbhds.virginia.gov/individuals-and-families/substance-abuse/reviv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ww.surveymonkey.com/r/SGL3NCX" TargetMode="External"/><Relationship Id="rId5" Type="http://schemas.openxmlformats.org/officeDocument/2006/relationships/image" Target="../media/image2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law.lis.virginia.gov/vacode/54.1-340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law.lis.virginia.gov/vacode/18.2-250/" TargetMode="External"/><Relationship Id="rId7" Type="http://schemas.openxmlformats.org/officeDocument/2006/relationships/image" Target="../media/image1.png"/><Relationship Id="rId2" Type="http://schemas.openxmlformats.org/officeDocument/2006/relationships/hyperlink" Target="https://law.lis.virginia.gov/vacode/4.1-305/" TargetMode="External"/><Relationship Id="rId1" Type="http://schemas.openxmlformats.org/officeDocument/2006/relationships/slideLayout" Target="../slideLayouts/slideLayout13.xml"/><Relationship Id="rId6" Type="http://schemas.openxmlformats.org/officeDocument/2006/relationships/hyperlink" Target="https://law.lis.virginia.gov/vacode/54.1-3466/" TargetMode="External"/><Relationship Id="rId5" Type="http://schemas.openxmlformats.org/officeDocument/2006/relationships/hyperlink" Target="https://law.lis.virginia.gov/vacode/18.2-388/" TargetMode="External"/><Relationship Id="rId4" Type="http://schemas.openxmlformats.org/officeDocument/2006/relationships/hyperlink" Target="https://law.lis.virginia.gov/vacode/18.2-250.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ideo" Target="https://www.youtube.com/embed/HUngLgGRJpo" TargetMode="External"/><Relationship Id="rId6" Type="http://schemas.openxmlformats.org/officeDocument/2006/relationships/image" Target="../media/image6.png"/><Relationship Id="rId5" Type="http://schemas.openxmlformats.org/officeDocument/2006/relationships/hyperlink" Target="https://youtu.be/HUngLgGRJpo"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3614" y="2975353"/>
            <a:ext cx="6575895" cy="603832"/>
          </a:xfrm>
        </p:spPr>
        <p:txBody>
          <a:bodyPr>
            <a:noAutofit/>
          </a:bodyPr>
          <a:lstStyle/>
          <a:p>
            <a:pPr rtl="0">
              <a:lnSpc>
                <a:spcPct val="120000"/>
              </a:lnSpc>
            </a:pPr>
            <a:r>
              <a:rPr lang="zh-TW" sz="1800" b="1" i="0" u="none" strike="noStrike" dirty="0">
                <a:highlight>
                  <a:srgbClr val="000000">
                    <a:alpha val="0"/>
                  </a:srgbClr>
                </a:highlight>
                <a:latin typeface="Calibri"/>
                <a:cs typeface="Calibri"/>
              </a:rPr>
              <a:t>弗吉尼亞的鴉片類藥物過量和</a:t>
            </a:r>
            <a:br>
              <a:rPr lang="zh-TW" sz="1800" b="1" i="0" u="none" strike="noStrike" dirty="0">
                <a:highlight>
                  <a:srgbClr val="000000">
                    <a:alpha val="0"/>
                  </a:srgbClr>
                </a:highlight>
                <a:latin typeface="Calibri"/>
                <a:cs typeface="Calibri"/>
              </a:rPr>
            </a:br>
            <a:r>
              <a:rPr lang="zh-TW" sz="1800" b="1" i="0" u="none" strike="noStrike" dirty="0">
                <a:highlight>
                  <a:srgbClr val="000000">
                    <a:alpha val="0"/>
                  </a:srgbClr>
                </a:highlight>
                <a:latin typeface="Calibri"/>
                <a:cs typeface="Calibri"/>
              </a:rPr>
              <a:t>納洛酮教育計劃</a:t>
            </a: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2895600" y="1676400"/>
            <a:ext cx="3352800" cy="935703"/>
          </a:xfrm>
          <a:prstGeom prst="rect">
            <a:avLst/>
          </a:prstGeom>
          <a:solidFill>
            <a:schemeClr val="bg1"/>
          </a:solidFill>
        </p:spPr>
      </p:pic>
      <p:sp>
        <p:nvSpPr>
          <p:cNvPr id="7" name="Subtitle 2"/>
          <p:cNvSpPr txBox="1"/>
          <p:nvPr/>
        </p:nvSpPr>
        <p:spPr>
          <a:xfrm>
            <a:off x="1283614" y="3819874"/>
            <a:ext cx="6575895" cy="104112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pPr rtl="0">
              <a:lnSpc>
                <a:spcPct val="80000"/>
              </a:lnSpc>
            </a:pPr>
            <a:r>
              <a:rPr lang="zh-TW" sz="2000" b="0" i="0" u="none" strike="noStrike" dirty="0">
                <a:highlight>
                  <a:srgbClr val="000000">
                    <a:alpha val="0"/>
                  </a:srgbClr>
                </a:highlight>
                <a:latin typeface="Calibri"/>
                <a:cs typeface="Calibri"/>
              </a:rPr>
              <a:t>應急救援人員培訓</a:t>
            </a:r>
            <a:endParaRPr lang="en-US" sz="2000" dirty="0">
              <a:latin typeface="Calibri" panose="020F0502020204030204" pitchFamily="34" charset="0"/>
              <a:cs typeface="Calibri" panose="020F0502020204030204" pitchFamily="34" charset="0"/>
            </a:endParaRPr>
          </a:p>
          <a:p>
            <a:pPr rtl="0">
              <a:lnSpc>
                <a:spcPct val="80000"/>
              </a:lnSpc>
            </a:pPr>
            <a:r>
              <a:rPr lang="zh-TW" sz="1200" b="0" i="0" u="none" strike="noStrike" dirty="0">
                <a:highlight>
                  <a:srgbClr val="000000">
                    <a:alpha val="0"/>
                  </a:srgbClr>
                </a:highlight>
                <a:latin typeface="Calibri"/>
                <a:cs typeface="Calibri"/>
              </a:rPr>
              <a:t>2020 年 7 月更新</a:t>
            </a:r>
            <a:endParaRPr lang="en-US" sz="1200" dirty="0">
              <a:latin typeface="Calibri" panose="020F0502020204030204" pitchFamily="34" charset="0"/>
              <a:cs typeface="Calibri" panose="020F0502020204030204" pitchFamily="34" charset="0"/>
            </a:endParaRPr>
          </a:p>
        </p:txBody>
      </p:sp>
      <p:pic>
        <p:nvPicPr>
          <p:cNvPr id="8" name="Picture 2" descr="C:\Users\cqu06290\Documents\Logos\DBHDS_Logo_CMYK_BLK_062014-Cropped.jpg"/>
          <p:cNvPicPr>
            <a:picLocks noChangeAspect="1" noChangeArrowheads="1"/>
          </p:cNvPicPr>
          <p:nvPr/>
        </p:nvPicPr>
        <p:blipFill>
          <a:blip r:embed="rId5"/>
          <a:stretch>
            <a:fillRect/>
          </a:stretch>
        </p:blipFill>
        <p:spPr bwMode="auto">
          <a:xfrm>
            <a:off x="685799" y="5638800"/>
            <a:ext cx="2782503" cy="587417"/>
          </a:xfrm>
          <a:prstGeom prst="rect">
            <a:avLst/>
          </a:prstGeom>
          <a:noFill/>
        </p:spPr>
      </p:pic>
      <p:pic>
        <p:nvPicPr>
          <p:cNvPr id="9" name="Picture 8" descr="REVIVEBannerMay2015.jpg"/>
          <p:cNvPicPr>
            <a:picLocks noChangeAspect="1"/>
          </p:cNvPicPr>
          <p:nvPr/>
        </p:nvPicPr>
        <p:blipFill>
          <a:blip r:embed="rId6"/>
          <a:stretch>
            <a:fillRect/>
          </a:stretch>
        </p:blipFill>
        <p:spPr>
          <a:xfrm>
            <a:off x="4540335" y="5638800"/>
            <a:ext cx="4116341" cy="533400"/>
          </a:xfrm>
          <a:prstGeom prst="rect">
            <a:avLst/>
          </a:prstGeom>
        </p:spPr>
      </p:pic>
    </p:spTree>
    <p:extLst>
      <p:ext uri="{BB962C8B-B14F-4D97-AF65-F5344CB8AC3E}">
        <p14:creationId xmlns:p14="http://schemas.microsoft.com/office/powerpoint/2010/main" val="2141289872"/>
      </p:ext>
    </p:extLst>
  </p:cSld>
  <p:clrMapOvr>
    <a:masterClrMapping/>
  </p:clrMapOvr>
  <mc:AlternateContent xmlns:mc="http://schemas.openxmlformats.org/markup-compatibility/2006" xmlns:p14="http://schemas.microsoft.com/office/powerpoint/2010/main">
    <mc:Choice Requires="p14">
      <p:transition spd="slow" p14:dur="2000" advTm="16898"/>
    </mc:Choice>
    <mc:Fallback xmlns="" xmlns:a14="http://schemas.microsoft.com/office/drawing/2010/main" xmlns:p15="http://schemas.microsoft.com/office/powerpoint/2012/main" xmlns:p159="http://schemas.microsoft.com/office/powerpoint/2015/09/main">
      <p:transition spd="slow" advTm="168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3973"/>
            <a:ext cx="7406640" cy="1356360"/>
          </a:xfrm>
        </p:spPr>
        <p:txBody>
          <a:bodyPr>
            <a:noAutofit/>
          </a:bodyPr>
          <a:lstStyle/>
          <a:p>
            <a:pPr rtl="0"/>
            <a:r>
              <a:rPr lang="zh-TW" sz="3600" b="0" i="0" u="none" strike="noStrike" dirty="0">
                <a:highlight>
                  <a:srgbClr val="000000">
                    <a:alpha val="0"/>
                  </a:srgbClr>
                </a:highlight>
                <a:latin typeface="Calibri"/>
                <a:cs typeface="Calibri"/>
              </a:rPr>
              <a:t>常見鴉片類藥物</a:t>
            </a: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95400"/>
            <a:ext cx="8229600" cy="4835525"/>
          </a:xfrm>
        </p:spPr>
        <p:txBody>
          <a:bodyPr>
            <a:noAutofit/>
          </a:bodyPr>
          <a:lstStyle/>
          <a:p>
            <a:pPr>
              <a:buNone/>
            </a:pPr>
            <a:endParaRPr lang="en-US" sz="700" smtClean="0">
              <a:latin typeface="Candara" pitchFamily="34" charset="0"/>
            </a:endParaRPr>
          </a:p>
          <a:p>
            <a:pPr>
              <a:buNone/>
            </a:pPr>
            <a:endParaRPr lang="en-US" sz="1200" smtClean="0">
              <a:latin typeface="Candara" pitchFamily="34" charset="0"/>
            </a:endParaRPr>
          </a:p>
          <a:p>
            <a:pPr>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7028031"/>
              </p:ext>
            </p:extLst>
          </p:nvPr>
        </p:nvGraphicFramePr>
        <p:xfrm>
          <a:off x="749617" y="1233376"/>
          <a:ext cx="7708584" cy="5261912"/>
        </p:xfrm>
        <a:graphic>
          <a:graphicData uri="http://schemas.openxmlformats.org/drawingml/2006/table">
            <a:tbl>
              <a:tblPr firstRow="1" bandRow="1">
                <a:tableStyleId>{ED083AE6-46FA-4A59-8FB0-9F97EB10719F}</a:tableStyleId>
              </a:tblPr>
              <a:tblGrid>
                <a:gridCol w="1447099">
                  <a:extLst>
                    <a:ext uri="{9D8B030D-6E8A-4147-A177-3AD203B41FA5}">
                      <a16:colId xmlns:a16="http://schemas.microsoft.com/office/drawing/2014/main" val="20000"/>
                    </a:ext>
                  </a:extLst>
                </a:gridCol>
                <a:gridCol w="2247713">
                  <a:extLst>
                    <a:ext uri="{9D8B030D-6E8A-4147-A177-3AD203B41FA5}">
                      <a16:colId xmlns:a16="http://schemas.microsoft.com/office/drawing/2014/main" val="20001"/>
                    </a:ext>
                  </a:extLst>
                </a:gridCol>
                <a:gridCol w="4013772">
                  <a:extLst>
                    <a:ext uri="{9D8B030D-6E8A-4147-A177-3AD203B41FA5}">
                      <a16:colId xmlns:a16="http://schemas.microsoft.com/office/drawing/2014/main" val="20002"/>
                    </a:ext>
                  </a:extLst>
                </a:gridCol>
              </a:tblGrid>
              <a:tr h="320040">
                <a:tc>
                  <a:txBody>
                    <a:bodyPr/>
                    <a:lstStyle/>
                    <a:p>
                      <a:pPr marL="0" marR="0" algn="ctr" rtl="0">
                        <a:lnSpc>
                          <a:spcPct val="115000"/>
                        </a:lnSpc>
                        <a:spcBef>
                          <a:spcPct val="0"/>
                        </a:spcBef>
                        <a:spcAft>
                          <a:spcPts val="1000"/>
                        </a:spcAft>
                      </a:pPr>
                      <a:r>
                        <a:rPr lang="zh-TW" sz="1400" b="1" i="0" u="none" strike="noStrike">
                          <a:highlight>
                            <a:srgbClr val="000000">
                              <a:alpha val="0"/>
                            </a:srgbClr>
                          </a:highlight>
                          <a:latin typeface="Calibri"/>
                          <a:cs typeface="Calibri"/>
                        </a:rPr>
                        <a:t>通用</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gn="ctr" rtl="0">
                        <a:lnSpc>
                          <a:spcPct val="115000"/>
                        </a:lnSpc>
                        <a:spcBef>
                          <a:spcPct val="0"/>
                        </a:spcBef>
                        <a:spcAft>
                          <a:spcPts val="1000"/>
                        </a:spcAft>
                      </a:pPr>
                      <a:r>
                        <a:rPr lang="zh-TW" sz="1400" b="1" i="0" u="none" strike="noStrike">
                          <a:highlight>
                            <a:srgbClr val="000000">
                              <a:alpha val="0"/>
                            </a:srgbClr>
                          </a:highlight>
                          <a:latin typeface="Calibri"/>
                          <a:cs typeface="Calibri"/>
                        </a:rPr>
                        <a:t>商品</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algn="ctr" rtl="0">
                        <a:lnSpc>
                          <a:spcPct val="115000"/>
                        </a:lnSpc>
                        <a:spcBef>
                          <a:spcPct val="0"/>
                        </a:spcBef>
                        <a:spcAft>
                          <a:spcPts val="1000"/>
                        </a:spcAft>
                      </a:pPr>
                      <a:r>
                        <a:rPr lang="zh-TW" sz="1400" b="1" i="0" u="none" strike="noStrike">
                          <a:highlight>
                            <a:srgbClr val="000000">
                              <a:alpha val="0"/>
                            </a:srgbClr>
                          </a:highlight>
                          <a:latin typeface="Calibri"/>
                          <a:cs typeface="Calibri"/>
                        </a:rPr>
                        <a:t>街上流通</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氫可酮</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對乙酰氨基酚、維柯汀</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Hydro、Norco、Vikes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羥考酮</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奧昔康定、Percocet</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Ox、Oxys、Oxycotton、Kicker、Hillbilly Heroin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嗎啡</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Kadian、MSContin</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M、Miss Emma、Monkey、White Stuff</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可待因</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Tylenol #3</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Schoolboy、T-3s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366824">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芬太尼</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Duragesic</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Apache、China Girl、China White、Goodfella、TNT</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33400">
                <a:tc>
                  <a:txBody>
                    <a:bodyPr/>
                    <a:lstStyle/>
                    <a:p>
                      <a:pPr marL="0" marR="0" algn="l" rtl="0">
                        <a:lnSpc>
                          <a:spcPct val="115000"/>
                        </a:lnSpc>
                        <a:spcBef>
                          <a:spcPct val="0"/>
                        </a:spcBef>
                        <a:spcAft>
                          <a:spcPts val="1000"/>
                        </a:spcAft>
                      </a:pPr>
                      <a:r>
                        <a:rPr lang="zh-TW" sz="1400" b="0" i="0" u="none" strike="noStrike">
                          <a:highlight>
                            <a:srgbClr val="000000">
                              <a:alpha val="0"/>
                            </a:srgbClr>
                          </a:highlight>
                          <a:latin typeface="Calibri"/>
                          <a:cs typeface="Calibri"/>
                        </a:rPr>
                        <a:t>卡芬太尼</a:t>
                      </a:r>
                      <a:endParaRPr lang="en-US" sz="1400" b="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zh-TW" sz="1400" b="0" i="0" u="none" strike="noStrike">
                          <a:highlight>
                            <a:srgbClr val="000000">
                              <a:alpha val="0"/>
                            </a:srgbClr>
                          </a:highlight>
                          <a:latin typeface="Calibri"/>
                          <a:cs typeface="Calibri"/>
                        </a:rPr>
                        <a:t>Wildnil</a:t>
                      </a:r>
                      <a:endParaRPr lang="en-US" sz="1400" smtClean="0">
                        <a:latin typeface="Calibri" panose="020F0502020204030204" pitchFamily="34" charset="0"/>
                        <a:cs typeface="Calibri" panose="020F0502020204030204" pitchFamily="34" charset="0"/>
                      </a:endParaRPr>
                    </a:p>
                  </a:txBody>
                  <a:tcPr anchor="ctr"/>
                </a:tc>
                <a:tc>
                  <a:txBody>
                    <a:bodyPr/>
                    <a:lstStyle/>
                    <a:p>
                      <a:pPr marL="0" marR="0" algn="l" rtl="0">
                        <a:lnSpc>
                          <a:spcPct val="115000"/>
                        </a:lnSpc>
                        <a:spcBef>
                          <a:spcPct val="0"/>
                        </a:spcBef>
                        <a:spcAft>
                          <a:spcPts val="1000"/>
                        </a:spcAft>
                      </a:pPr>
                      <a:r>
                        <a:rPr lang="zh-TW" sz="1400" b="0" i="0" u="none" strike="noStrike">
                          <a:highlight>
                            <a:srgbClr val="000000">
                              <a:alpha val="0"/>
                            </a:srgbClr>
                          </a:highlight>
                          <a:latin typeface="Calibri"/>
                          <a:cs typeface="Calibri"/>
                        </a:rPr>
                        <a:t>Drop Dead、Flatline、Lethal Injection、</a:t>
                      </a:r>
                      <a:endParaRPr lang="en-US" sz="1400">
                        <a:solidFill>
                          <a:srgbClr val="000000"/>
                        </a:solidFill>
                        <a:latin typeface="Calibri" panose="020F0502020204030204" pitchFamily="34" charset="0"/>
                        <a:ea typeface="ヒラギノ角ゴ Pro W3"/>
                        <a:cs typeface="Calibri" panose="020F0502020204030204" pitchFamily="34" charset="0"/>
                      </a:endParaRPr>
                    </a:p>
                  </a:txBody>
                  <a:tcPr anchor="ctr"/>
                </a:tc>
                <a:extLst>
                  <a:ext uri="{0D108BD9-81ED-4DB2-BD59-A6C34878D82A}">
                    <a16:rowId xmlns:a16="http://schemas.microsoft.com/office/drawing/2014/main" val="10006"/>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氫嗎啡酮</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第勞第拖</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Dill, Dust、Footballs、D、Big-D、M-2、M-80s、Crazy 8s、Super 8s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499872">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羥嗎啡酮</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Opana</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Blue Heaven、Octagons、Oranges、Pink、Pink Heaven、Stop Signs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哌替啶</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Demerol</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Dillies、D、Juice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美沙酮</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多洛芬、美沙酮</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冰毒、Junk、Fizzies、Dolls、Jungle Juice</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海洛因</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二乙酰嗎啡</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Dope、Smack、Big H、Black Tar、Dog Food</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320040">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丁丙諾啡</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Bunavail、Suboxone、Subutex、</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highlight>
                            <a:srgbClr val="000000">
                              <a:alpha val="0"/>
                            </a:srgbClr>
                          </a:highlight>
                          <a:latin typeface="Calibri"/>
                          <a:cs typeface="Calibri"/>
                        </a:rPr>
                        <a:t>Sobos、Bupe、Stops、Oranges</a:t>
                      </a:r>
                      <a:endParaRPr lang="en-US" sz="12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320040">
                <a:tc>
                  <a:txBody>
                    <a:bodyPr/>
                    <a:lstStyle/>
                    <a:p>
                      <a:pPr marL="0" marR="0" rtl="0">
                        <a:lnSpc>
                          <a:spcPct val="115000"/>
                        </a:lnSpc>
                        <a:spcBef>
                          <a:spcPct val="0"/>
                        </a:spcBef>
                        <a:spcAft>
                          <a:spcPts val="1000"/>
                        </a:spcAft>
                      </a:pPr>
                      <a:r>
                        <a:rPr lang="zh-TW" sz="1400" b="0" i="0" u="none" strike="noStrike">
                          <a:solidFill>
                            <a:srgbClr val="000000"/>
                          </a:solidFill>
                          <a:highlight>
                            <a:srgbClr val="000000">
                              <a:alpha val="0"/>
                            </a:srgbClr>
                          </a:highlight>
                          <a:latin typeface="Calibri"/>
                          <a:ea typeface="ヒラギノ角ゴ Pro W3"/>
                          <a:cs typeface="Calibri"/>
                        </a:rPr>
                        <a:t>曲馬多</a:t>
                      </a:r>
                      <a:endParaRPr lang="en-US" sz="14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a:solidFill>
                            <a:srgbClr val="000000"/>
                          </a:solidFill>
                          <a:highlight>
                            <a:srgbClr val="000000">
                              <a:alpha val="0"/>
                            </a:srgbClr>
                          </a:highlight>
                          <a:latin typeface="Calibri"/>
                          <a:ea typeface="ヒラギノ角ゴ Pro W3"/>
                          <a:cs typeface="Calibri"/>
                        </a:rPr>
                        <a:t>Ultram、ConZip</a:t>
                      </a:r>
                      <a:endParaRPr lang="en-US" sz="14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tc>
                  <a:txBody>
                    <a:bodyPr/>
                    <a:lstStyle/>
                    <a:p>
                      <a:pPr marL="0" marR="0" rtl="0">
                        <a:lnSpc>
                          <a:spcPct val="115000"/>
                        </a:lnSpc>
                        <a:spcBef>
                          <a:spcPct val="0"/>
                        </a:spcBef>
                        <a:spcAft>
                          <a:spcPts val="1000"/>
                        </a:spcAft>
                      </a:pPr>
                      <a:r>
                        <a:rPr lang="zh-TW" sz="1400" b="0" i="0" u="none" strike="noStrike" kern="1200">
                          <a:solidFill>
                            <a:srgbClr val="000000"/>
                          </a:solidFill>
                          <a:highlight>
                            <a:srgbClr val="000000">
                              <a:alpha val="0"/>
                            </a:srgbClr>
                          </a:highlight>
                          <a:latin typeface="Corbel"/>
                          <a:ea typeface="+mn-ea"/>
                          <a:cs typeface="+mn-cs"/>
                        </a:rPr>
                        <a:t>Chill Pills、Trammies、Ultras</a:t>
                      </a:r>
                      <a:endParaRPr lang="en-US" sz="1400">
                        <a:solidFill>
                          <a:srgbClr val="000000"/>
                        </a:solidFill>
                        <a:latin typeface="Calibri" panose="020F0502020204030204" pitchFamily="34" charset="0"/>
                        <a:ea typeface="ヒラギノ角ゴ Pro W3"/>
                        <a:cs typeface="Calibri" panose="020F0502020204030204" pitchFamily="34" charset="0"/>
                      </a:endParaRPr>
                    </a:p>
                  </a:txBody>
                  <a:tcPr marL="68580" marR="68580" marT="0" marB="0" anchor="ctr"/>
                </a:tc>
                <a:extLst>
                  <a:ext uri="{0D108BD9-81ED-4DB2-BD59-A6C34878D82A}">
                    <a16:rowId xmlns:a16="http://schemas.microsoft.com/office/drawing/2014/main" val="4216594373"/>
                  </a:ext>
                </a:extLst>
              </a:tr>
            </a:tbl>
          </a:graphicData>
        </a:graphic>
      </p:graphicFrame>
      <p:pic>
        <p:nvPicPr>
          <p:cNvPr id="5" name="Picture 4" descr="REVIVEBannerMay2015.jpg"/>
          <p:cNvPicPr>
            <a:picLocks noChangeAspect="1"/>
          </p:cNvPicPr>
          <p:nvPr/>
        </p:nvPicPr>
        <p:blipFill>
          <a:blip r:embed="rId2">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3300" b="0" i="0" u="none" strike="noStrike">
                <a:highlight>
                  <a:srgbClr val="000000">
                    <a:alpha val="0"/>
                  </a:srgbClr>
                </a:highlight>
                <a:latin typeface="Calibri"/>
                <a:cs typeface="Calibri"/>
              </a:rPr>
              <a:t>什麼是鴉片類藥物過量？</a:t>
            </a:r>
            <a:endParaRPr lang="en-US">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3487" t="24528" r="17256" b="5660"/>
          <a:stretch>
            <a:fillRect/>
          </a:stretch>
        </p:blipFill>
        <p:spPr>
          <a:xfrm>
            <a:off x="1398270" y="1600200"/>
            <a:ext cx="6324600" cy="4775718"/>
          </a:xfrm>
        </p:spPr>
      </p:pic>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7" name="Rectangle 6"/>
          <p:cNvSpPr/>
          <p:nvPr/>
        </p:nvSpPr>
        <p:spPr>
          <a:xfrm>
            <a:off x="5795860" y="2357694"/>
            <a:ext cx="1443140" cy="381000"/>
          </a:xfrm>
          <a:prstGeom prst="rect">
            <a:avLst/>
          </a:prstGeom>
          <a:solidFill>
            <a:srgbClr val="FFC000"/>
          </a:solidFill>
          <a:ln w="31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rtl="0"/>
            <a:r>
              <a:rPr lang="zh-TW" sz="1800" b="1" i="0" u="none" strike="noStrike" dirty="0">
                <a:solidFill>
                  <a:srgbClr val="000000"/>
                </a:solidFill>
                <a:highlight>
                  <a:srgbClr val="000000">
                    <a:alpha val="0"/>
                  </a:srgbClr>
                </a:highlight>
                <a:latin typeface="Corbel"/>
              </a:rPr>
              <a:t>鴉片類藥物</a:t>
            </a:r>
            <a:endParaRPr lang="en-US" b="1" dirty="0">
              <a:solidFill>
                <a:sysClr val="windowText" lastClr="000000"/>
              </a:solidFill>
            </a:endParaRPr>
          </a:p>
        </p:txBody>
      </p:sp>
      <p:cxnSp>
        <p:nvCxnSpPr>
          <p:cNvPr id="9" name="Straight Arrow Connector 8"/>
          <p:cNvCxnSpPr/>
          <p:nvPr/>
        </p:nvCxnSpPr>
        <p:spPr>
          <a:xfrm flipH="1">
            <a:off x="5153690" y="2667000"/>
            <a:ext cx="685800" cy="3048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532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600200"/>
            <a:ext cx="7404653" cy="4038600"/>
          </a:xfrm>
        </p:spPr>
        <p:txBody>
          <a:bodyPr>
            <a:noAutofit/>
          </a:bodyPr>
          <a:lstStyle/>
          <a:p>
            <a:pPr marL="571500" indent="-571500" algn="ctr">
              <a:lnSpc>
                <a:spcPct val="100000"/>
              </a:lnSpc>
              <a:spcBef>
                <a:spcPct val="0"/>
              </a:spcBef>
              <a:buNone/>
            </a:pPr>
            <a:endParaRPr lang="en-US" sz="4000" dirty="0" smtClean="0">
              <a:latin typeface="Calibri" panose="020F0502020204030204" pitchFamily="34" charset="0"/>
              <a:cs typeface="Calibri" panose="020F0502020204030204" pitchFamily="34" charset="0"/>
            </a:endParaRPr>
          </a:p>
          <a:p>
            <a:pPr marL="571500" indent="-571500" algn="ctr" rtl="0">
              <a:lnSpc>
                <a:spcPct val="100000"/>
              </a:lnSpc>
              <a:spcBef>
                <a:spcPct val="0"/>
              </a:spcBef>
              <a:buNone/>
            </a:pPr>
            <a:r>
              <a:rPr lang="zh-TW" sz="4000" b="0" i="0" u="none" strike="noStrike" dirty="0">
                <a:highlight>
                  <a:srgbClr val="000000">
                    <a:alpha val="0"/>
                  </a:srgbClr>
                </a:highlight>
                <a:latin typeface="Calibri"/>
                <a:cs typeface="Calibri"/>
              </a:rPr>
              <a:t>什麼是</a:t>
            </a:r>
          </a:p>
          <a:p>
            <a:pPr marL="0" indent="-571500" algn="ctr" rtl="0">
              <a:lnSpc>
                <a:spcPct val="120000"/>
              </a:lnSpc>
              <a:spcBef>
                <a:spcPct val="0"/>
              </a:spcBef>
              <a:buNone/>
            </a:pPr>
            <a:r>
              <a:rPr lang="zh-TW" sz="4000" b="0" i="0" u="none" strike="noStrike" dirty="0">
                <a:highlight>
                  <a:srgbClr val="000000">
                    <a:alpha val="0"/>
                  </a:srgbClr>
                </a:highlight>
                <a:latin typeface="Calibri"/>
                <a:cs typeface="Calibri"/>
              </a:rPr>
              <a:t>可以使某人更有可能發生服</a:t>
            </a:r>
            <a:r>
              <a:rPr lang="zh-TW" sz="4000" b="0" i="0" u="none" strike="noStrike" dirty="0" smtClean="0">
                <a:highlight>
                  <a:srgbClr val="000000">
                    <a:alpha val="0"/>
                  </a:srgbClr>
                </a:highlight>
                <a:latin typeface="Calibri"/>
                <a:cs typeface="Calibri"/>
              </a:rPr>
              <a:t>藥</a:t>
            </a:r>
            <a:r>
              <a:rPr lang="en-US" altLang="zh-TW" sz="4000" b="0" i="0" u="none" strike="noStrike" dirty="0" smtClean="0">
                <a:highlight>
                  <a:srgbClr val="000000">
                    <a:alpha val="0"/>
                  </a:srgbClr>
                </a:highlight>
                <a:latin typeface="Calibri"/>
                <a:cs typeface="Calibri"/>
              </a:rPr>
              <a:t/>
            </a:r>
            <a:br>
              <a:rPr lang="en-US" altLang="zh-TW" sz="4000" b="0" i="0" u="none" strike="noStrike" dirty="0" smtClean="0">
                <a:highlight>
                  <a:srgbClr val="000000">
                    <a:alpha val="0"/>
                  </a:srgbClr>
                </a:highlight>
                <a:latin typeface="Calibri"/>
                <a:cs typeface="Calibri"/>
              </a:rPr>
            </a:br>
            <a:r>
              <a:rPr lang="zh-TW" sz="4000" b="0" i="0" u="none" strike="noStrike" dirty="0" smtClean="0">
                <a:highlight>
                  <a:srgbClr val="000000">
                    <a:alpha val="0"/>
                  </a:srgbClr>
                </a:highlight>
                <a:latin typeface="Calibri"/>
                <a:cs typeface="Calibri"/>
              </a:rPr>
              <a:t>過</a:t>
            </a:r>
            <a:r>
              <a:rPr lang="zh-TW" sz="4000" b="0" i="0" u="none" strike="noStrike" dirty="0">
                <a:highlight>
                  <a:srgbClr val="000000">
                    <a:alpha val="0"/>
                  </a:srgbClr>
                </a:highlight>
                <a:latin typeface="Calibri"/>
                <a:cs typeface="Calibri"/>
              </a:rPr>
              <a:t>量的危險因素？</a:t>
            </a:r>
          </a:p>
          <a:p>
            <a:pPr marL="571500" indent="-571500" algn="ctr">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dirty="0">
                <a:highlight>
                  <a:srgbClr val="000000">
                    <a:alpha val="0"/>
                  </a:srgbClr>
                </a:highlight>
                <a:latin typeface="Calibri"/>
                <a:cs typeface="Calibri"/>
              </a:rPr>
              <a:t>鴉片類藥物過量的危險因素</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p:txBody>
          <a:bodyPr>
            <a:noAutofit/>
          </a:bodyPr>
          <a:lstStyle/>
          <a:p>
            <a:pPr marL="571500" indent="-571500" rtl="0">
              <a:lnSpc>
                <a:spcPct val="120000"/>
              </a:lnSpc>
              <a:buNone/>
            </a:pPr>
            <a:r>
              <a:rPr lang="zh-TW" sz="2400" b="0" i="0" u="none" strike="noStrike" dirty="0">
                <a:highlight>
                  <a:srgbClr val="000000">
                    <a:alpha val="0"/>
                  </a:srgbClr>
                </a:highlight>
                <a:latin typeface="Calibri"/>
                <a:cs typeface="Calibri"/>
              </a:rPr>
              <a:t>某些人發生鴉片類藥物過量緊急情況的風險較高</a:t>
            </a:r>
            <a:r>
              <a:rPr lang="zh-TW" sz="2400" b="0" i="0" u="none" strike="noStrike" dirty="0" smtClean="0">
                <a:highlight>
                  <a:srgbClr val="000000">
                    <a:alpha val="0"/>
                  </a:srgbClr>
                </a:highlight>
                <a:latin typeface="Calibri"/>
                <a:cs typeface="Calibri"/>
              </a:rPr>
              <a:t>，</a:t>
            </a:r>
            <a:r>
              <a:rPr lang="en-US" altLang="zh-TW" sz="2400" b="0" i="0" u="none" strike="noStrike" dirty="0" smtClean="0">
                <a:highlight>
                  <a:srgbClr val="000000">
                    <a:alpha val="0"/>
                  </a:srgbClr>
                </a:highlight>
                <a:latin typeface="Calibri"/>
                <a:cs typeface="Calibri"/>
              </a:rPr>
              <a:t/>
            </a:r>
            <a:br>
              <a:rPr lang="en-US" altLang="zh-TW" sz="2400" b="0" i="0" u="none" strike="noStrike" dirty="0" smtClean="0">
                <a:highlight>
                  <a:srgbClr val="000000">
                    <a:alpha val="0"/>
                  </a:srgbClr>
                </a:highlight>
                <a:latin typeface="Calibri"/>
                <a:cs typeface="Calibri"/>
              </a:rPr>
            </a:br>
            <a:r>
              <a:rPr lang="zh-TW" sz="2400" b="0" i="0" u="none" strike="noStrike" dirty="0" smtClean="0">
                <a:highlight>
                  <a:srgbClr val="000000">
                    <a:alpha val="0"/>
                  </a:srgbClr>
                </a:highlight>
                <a:latin typeface="Calibri"/>
                <a:cs typeface="Calibri"/>
              </a:rPr>
              <a:t>其中</a:t>
            </a:r>
            <a:r>
              <a:rPr lang="zh-TW" sz="2400" b="0" i="0" u="none" strike="noStrike" dirty="0">
                <a:highlight>
                  <a:srgbClr val="000000">
                    <a:alpha val="0"/>
                  </a:srgbClr>
                </a:highlight>
                <a:latin typeface="Calibri"/>
                <a:cs typeface="Calibri"/>
              </a:rPr>
              <a:t>包括：</a:t>
            </a:r>
          </a:p>
          <a:p>
            <a:pPr marL="574675" lvl="0" rtl="0">
              <a:lnSpc>
                <a:spcPct val="120000"/>
              </a:lnSpc>
            </a:pPr>
            <a:r>
              <a:rPr lang="zh-TW" sz="1600" b="0" i="0" u="none" strike="noStrike" dirty="0">
                <a:highlight>
                  <a:srgbClr val="000000">
                    <a:alpha val="0"/>
                  </a:srgbClr>
                </a:highlight>
                <a:latin typeface="Calibri"/>
                <a:cs typeface="Calibri"/>
              </a:rPr>
              <a:t>先前過量</a:t>
            </a:r>
          </a:p>
          <a:p>
            <a:pPr marL="574675" lvl="0" rtl="0">
              <a:lnSpc>
                <a:spcPct val="120000"/>
              </a:lnSpc>
            </a:pPr>
            <a:r>
              <a:rPr lang="zh-TW" sz="1600" b="0" i="0" u="none" strike="noStrike" dirty="0">
                <a:highlight>
                  <a:srgbClr val="000000">
                    <a:alpha val="0"/>
                  </a:srgbClr>
                </a:highlight>
                <a:latin typeface="Calibri"/>
                <a:cs typeface="Calibri"/>
              </a:rPr>
              <a:t>容忍度降低–先前因節制、疾病、治療或監禁而停止使用的使用者</a:t>
            </a:r>
          </a:p>
          <a:p>
            <a:pPr marL="574675" lvl="0" rtl="0">
              <a:lnSpc>
                <a:spcPct val="120000"/>
              </a:lnSpc>
            </a:pPr>
            <a:r>
              <a:rPr lang="zh-TW" sz="1600" b="0" i="0" u="none" strike="noStrike" dirty="0">
                <a:highlight>
                  <a:srgbClr val="000000">
                    <a:alpha val="0"/>
                  </a:srgbClr>
                </a:highlight>
                <a:latin typeface="Calibri"/>
                <a:cs typeface="Calibri"/>
              </a:rPr>
              <a:t>混合藥物–將鴉片類藥物與其他藥物（包括酒精、興奮劑或抑製劑）</a:t>
            </a:r>
            <a:r>
              <a:rPr lang="zh-TW" sz="1600" b="0" i="0" u="none" strike="noStrike" dirty="0" smtClean="0">
                <a:highlight>
                  <a:srgbClr val="000000">
                    <a:alpha val="0"/>
                  </a:srgbClr>
                </a:highlight>
                <a:latin typeface="Calibri"/>
                <a:cs typeface="Calibri"/>
              </a:rPr>
              <a:t>混合</a:t>
            </a:r>
            <a:r>
              <a:rPr lang="en-US" altLang="zh-TW" sz="1600" b="0" i="0" u="none" strike="noStrike" dirty="0" smtClean="0">
                <a:highlight>
                  <a:srgbClr val="000000">
                    <a:alpha val="0"/>
                  </a:srgbClr>
                </a:highlight>
                <a:latin typeface="Calibri"/>
                <a:cs typeface="Calibri"/>
              </a:rPr>
              <a:t/>
            </a:r>
            <a:br>
              <a:rPr lang="en-US" altLang="zh-TW" sz="1600" b="0" i="0" u="none" strike="noStrike" dirty="0" smtClean="0">
                <a:highlight>
                  <a:srgbClr val="000000">
                    <a:alpha val="0"/>
                  </a:srgbClr>
                </a:highlight>
                <a:latin typeface="Calibri"/>
                <a:cs typeface="Calibri"/>
              </a:rPr>
            </a:br>
            <a:r>
              <a:rPr lang="zh-TW" sz="1600" b="0" i="0" u="none" strike="noStrike" dirty="0" smtClean="0">
                <a:highlight>
                  <a:srgbClr val="000000">
                    <a:alpha val="0"/>
                  </a:srgbClr>
                </a:highlight>
                <a:latin typeface="Calibri"/>
                <a:cs typeface="Calibri"/>
              </a:rPr>
              <a:t>使用</a:t>
            </a:r>
            <a:r>
              <a:rPr lang="zh-TW" sz="1600" b="0" i="0" u="none" strike="noStrike" dirty="0">
                <a:highlight>
                  <a:srgbClr val="000000">
                    <a:alpha val="0"/>
                  </a:srgbClr>
                </a:highlight>
                <a:latin typeface="Calibri"/>
                <a:cs typeface="Calibri"/>
              </a:rPr>
              <a:t>。混合使用興奮劑和鎮靜劑不能相互抵消</a:t>
            </a:r>
          </a:p>
          <a:p>
            <a:pPr marL="574675" lvl="0" rtl="0">
              <a:lnSpc>
                <a:spcPct val="120000"/>
              </a:lnSpc>
            </a:pPr>
            <a:r>
              <a:rPr lang="zh-TW" sz="1600" b="0" i="0" u="none" strike="noStrike" dirty="0">
                <a:highlight>
                  <a:srgbClr val="000000">
                    <a:alpha val="0"/>
                  </a:srgbClr>
                </a:highlight>
                <a:latin typeface="Calibri"/>
                <a:cs typeface="Calibri"/>
              </a:rPr>
              <a:t>獨自使用</a:t>
            </a:r>
          </a:p>
          <a:p>
            <a:pPr marL="574675" lvl="0" rtl="0">
              <a:lnSpc>
                <a:spcPct val="120000"/>
              </a:lnSpc>
            </a:pPr>
            <a:r>
              <a:rPr lang="zh-TW" sz="1600" b="0" i="0" u="none" strike="noStrike" dirty="0">
                <a:highlight>
                  <a:srgbClr val="000000">
                    <a:alpha val="0"/>
                  </a:srgbClr>
                </a:highlight>
                <a:latin typeface="Calibri"/>
                <a:cs typeface="Calibri"/>
              </a:rPr>
              <a:t>強度或量的變化或配方的變化（例如，從速效切換為持久/延長釋放）</a:t>
            </a:r>
          </a:p>
          <a:p>
            <a:pPr marL="574675" lvl="0" rtl="0">
              <a:lnSpc>
                <a:spcPct val="120000"/>
              </a:lnSpc>
            </a:pPr>
            <a:r>
              <a:rPr lang="zh-TW" sz="1600" b="0" i="0" u="none" strike="noStrike" dirty="0">
                <a:highlight>
                  <a:srgbClr val="000000">
                    <a:alpha val="0"/>
                  </a:srgbClr>
                </a:highlight>
                <a:latin typeface="Calibri"/>
                <a:cs typeface="Calibri"/>
              </a:rPr>
              <a:t>醫療狀況，例如慢性肺部疾病或腎臟或肝臟問題</a:t>
            </a: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828800"/>
            <a:ext cx="7404653" cy="4038600"/>
          </a:xfrm>
        </p:spPr>
        <p:txBody>
          <a:bodyPr>
            <a:noAutofit/>
          </a:bodyPr>
          <a:lstStyle/>
          <a:p>
            <a:pPr marL="571500" indent="-571500">
              <a:lnSpc>
                <a:spcPct val="90000"/>
              </a:lnSpc>
              <a:buNone/>
            </a:pPr>
            <a:endParaRPr lang="en-US" sz="2800" dirty="0" smtClean="0">
              <a:latin typeface="Candara" pitchFamily="34" charset="0"/>
            </a:endParaRPr>
          </a:p>
          <a:p>
            <a:pPr marL="571500" indent="-571500" algn="ctr" rtl="0">
              <a:lnSpc>
                <a:spcPct val="90000"/>
              </a:lnSpc>
              <a:buNone/>
            </a:pPr>
            <a:r>
              <a:rPr lang="zh-TW" sz="4000" b="0" i="0" u="none" strike="noStrike" dirty="0">
                <a:highlight>
                  <a:srgbClr val="000000">
                    <a:alpha val="0"/>
                  </a:srgbClr>
                </a:highlight>
                <a:latin typeface="Calibri"/>
                <a:cs typeface="Calibri"/>
              </a:rPr>
              <a:t>您如何能區別</a:t>
            </a:r>
          </a:p>
          <a:p>
            <a:pPr marL="571500" indent="-571500" algn="ctr" rtl="0">
              <a:lnSpc>
                <a:spcPct val="90000"/>
              </a:lnSpc>
              <a:buNone/>
            </a:pPr>
            <a:r>
              <a:rPr lang="zh-TW" sz="4000" b="0" i="0" u="none" strike="noStrike" dirty="0">
                <a:highlight>
                  <a:srgbClr val="000000">
                    <a:alpha val="0"/>
                  </a:srgbClr>
                </a:highlight>
                <a:latin typeface="Calibri"/>
                <a:cs typeface="Calibri"/>
              </a:rPr>
              <a:t>因吸毒而極度亢奮的人士</a:t>
            </a:r>
          </a:p>
          <a:p>
            <a:pPr marL="571500" indent="-571500" algn="ctr" rtl="0">
              <a:lnSpc>
                <a:spcPct val="90000"/>
              </a:lnSpc>
              <a:buNone/>
            </a:pPr>
            <a:r>
              <a:rPr lang="zh-TW" sz="4000" b="0" i="0" u="none" strike="noStrike" dirty="0">
                <a:highlight>
                  <a:srgbClr val="000000">
                    <a:alpha val="0"/>
                  </a:srgbClr>
                </a:highlight>
                <a:latin typeface="Calibri"/>
                <a:cs typeface="Calibri"/>
              </a:rPr>
              <a:t>和藥物過量的人士？</a:t>
            </a:r>
          </a:p>
          <a:p>
            <a:pPr marL="571500" indent="-571500">
              <a:lnSpc>
                <a:spcPct val="90000"/>
              </a:lnSpc>
              <a:buNone/>
            </a:pPr>
            <a:endParaRPr lang="en-US"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ndara" pitchFamily="34" charset="0"/>
            </a:endParaRPr>
          </a:p>
        </p:txBody>
      </p:sp>
      <p:pic>
        <p:nvPicPr>
          <p:cNvPr id="5" name="Picture 4"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Autofit/>
          </a:bodyPr>
          <a:lstStyle/>
          <a:p>
            <a:pPr marL="571500" indent="-571500">
              <a:lnSpc>
                <a:spcPct val="90000"/>
              </a:lnSpc>
              <a:buNone/>
            </a:pPr>
            <a:endParaRPr lang="en-US" smtClean="0">
              <a:latin typeface="Candara" pitchFamily="34" charset="0"/>
            </a:endParaRPr>
          </a:p>
          <a:p>
            <a:pPr marL="571500" indent="-571500">
              <a:lnSpc>
                <a:spcPct val="90000"/>
              </a:lnSpc>
              <a:buNone/>
            </a:pPr>
            <a:endParaRPr lang="en-US">
              <a:latin typeface="Candar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65231248"/>
              </p:ext>
            </p:extLst>
          </p:nvPr>
        </p:nvGraphicFramePr>
        <p:xfrm>
          <a:off x="1345922" y="1752600"/>
          <a:ext cx="6477000" cy="3381305"/>
        </p:xfrm>
        <a:graphic>
          <a:graphicData uri="http://schemas.openxmlformats.org/drawingml/2006/table">
            <a:tbl>
              <a:tblPr firstRow="1" bandRow="1">
                <a:tableStyleId>{ED083AE6-46FA-4A59-8FB0-9F97EB10719F}</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04800">
                <a:tc>
                  <a:txBody>
                    <a:bodyPr/>
                    <a:lstStyle/>
                    <a:p>
                      <a:pPr algn="ctr" rtl="0"/>
                      <a:r>
                        <a:rPr lang="zh-TW" sz="1300" b="1" i="0" u="none" strike="noStrike" dirty="0">
                          <a:highlight>
                            <a:srgbClr val="000000">
                              <a:alpha val="0"/>
                            </a:srgbClr>
                          </a:highlight>
                          <a:latin typeface="Calibri"/>
                          <a:cs typeface="Calibri"/>
                        </a:rPr>
                        <a:t>極度亢奮</a:t>
                      </a:r>
                      <a:endParaRPr lang="en-US" dirty="0">
                        <a:latin typeface="Calibri" panose="020F0502020204030204" pitchFamily="34" charset="0"/>
                        <a:cs typeface="Calibri" panose="020F0502020204030204" pitchFamily="34" charset="0"/>
                      </a:endParaRPr>
                    </a:p>
                  </a:txBody>
                  <a:tcPr/>
                </a:tc>
                <a:tc>
                  <a:txBody>
                    <a:bodyPr/>
                    <a:lstStyle/>
                    <a:p>
                      <a:pPr algn="ctr" rtl="0"/>
                      <a:r>
                        <a:rPr lang="zh-TW" sz="1300" b="1" i="0" u="none" strike="noStrike">
                          <a:highlight>
                            <a:srgbClr val="000000">
                              <a:alpha val="0"/>
                            </a:srgbClr>
                          </a:highlight>
                          <a:latin typeface="Calibri"/>
                          <a:cs typeface="Calibri"/>
                        </a:rPr>
                        <a:t>藥物過量</a:t>
                      </a:r>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42948">
                <a:tc>
                  <a:txBody>
                    <a:bodyPr/>
                    <a:lstStyle/>
                    <a:p>
                      <a:pPr rtl="0"/>
                      <a:r>
                        <a:rPr lang="zh-TW" sz="1400" b="0" i="0" u="none" strike="noStrike" dirty="0">
                          <a:highlight>
                            <a:srgbClr val="000000">
                              <a:alpha val="0"/>
                            </a:srgbClr>
                          </a:highlight>
                          <a:latin typeface="Calibri"/>
                          <a:cs typeface="Calibri"/>
                        </a:rPr>
                        <a:t>肌肉放鬆</a:t>
                      </a:r>
                      <a:endParaRPr lang="en-US" sz="1400" dirty="0">
                        <a:latin typeface="Calibri" panose="020F0502020204030204" pitchFamily="34" charset="0"/>
                        <a:cs typeface="Calibri" panose="020F0502020204030204" pitchFamily="34" charset="0"/>
                      </a:endParaRPr>
                    </a:p>
                  </a:txBody>
                  <a:tcPr/>
                </a:tc>
                <a:tc>
                  <a:txBody>
                    <a:bodyPr/>
                    <a:lstStyle/>
                    <a:p>
                      <a:pPr rtl="0" fontAlgn="base"/>
                      <a:r>
                        <a:rPr lang="zh-TW" sz="1300" b="0" i="0" u="none" strike="noStrike" kern="1200" dirty="0">
                          <a:solidFill>
                            <a:srgbClr val="000000"/>
                          </a:solidFill>
                          <a:highlight>
                            <a:srgbClr val="000000">
                              <a:alpha val="0"/>
                            </a:srgbClr>
                          </a:highlight>
                          <a:latin typeface="Calibri"/>
                          <a:ea typeface="+mn-ea"/>
                          <a:cs typeface="Calibri"/>
                        </a:rPr>
                        <a:t>臉很蒼白或黏濕</a:t>
                      </a:r>
                      <a:endParaRPr lang="en-US" sz="135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1"/>
                  </a:ext>
                </a:extLst>
              </a:tr>
              <a:tr h="442948">
                <a:tc>
                  <a:txBody>
                    <a:bodyPr/>
                    <a:lstStyle/>
                    <a:p>
                      <a:pPr rtl="0"/>
                      <a:r>
                        <a:rPr lang="zh-TW" sz="1400" b="0" i="0" u="none" strike="noStrike">
                          <a:highlight>
                            <a:srgbClr val="000000">
                              <a:alpha val="0"/>
                            </a:srgbClr>
                          </a:highlight>
                          <a:latin typeface="Calibri"/>
                          <a:cs typeface="Calibri"/>
                        </a:rPr>
                        <a:t>語音變慢或口齒不清</a:t>
                      </a:r>
                      <a:endParaRPr lang="en-US" sz="1400">
                        <a:latin typeface="Calibri" panose="020F0502020204030204" pitchFamily="34" charset="0"/>
                        <a:cs typeface="Calibri" panose="020F0502020204030204" pitchFamily="34" charset="0"/>
                      </a:endParaRPr>
                    </a:p>
                  </a:txBody>
                  <a:tcPr/>
                </a:tc>
                <a:tc>
                  <a:txBody>
                    <a:bodyPr/>
                    <a:lstStyle/>
                    <a:p>
                      <a:pPr rtl="0"/>
                      <a:r>
                        <a:rPr lang="zh-TW" sz="1400" b="0" i="0" u="none" strike="noStrike" dirty="0">
                          <a:highlight>
                            <a:srgbClr val="000000">
                              <a:alpha val="0"/>
                            </a:srgbClr>
                          </a:highlight>
                          <a:latin typeface="Calibri"/>
                          <a:cs typeface="Calibri"/>
                        </a:rPr>
                        <a:t>呼吸不頻繁或已停止</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42948">
                <a:tc>
                  <a:txBody>
                    <a:bodyPr/>
                    <a:lstStyle/>
                    <a:p>
                      <a:pPr rtl="0"/>
                      <a:r>
                        <a:rPr lang="zh-TW" sz="1400" b="0" i="0" u="none" strike="noStrike">
                          <a:highlight>
                            <a:srgbClr val="000000">
                              <a:alpha val="0"/>
                            </a:srgbClr>
                          </a:highlight>
                          <a:latin typeface="Calibri"/>
                          <a:cs typeface="Calibri"/>
                        </a:rPr>
                        <a:t>昏昏欲睡，「昏迷不醒」</a:t>
                      </a:r>
                      <a:endParaRPr lang="en-US" sz="1400">
                        <a:latin typeface="Calibri" panose="020F0502020204030204" pitchFamily="34" charset="0"/>
                        <a:cs typeface="Calibri" panose="020F0502020204030204" pitchFamily="34" charset="0"/>
                      </a:endParaRPr>
                    </a:p>
                  </a:txBody>
                  <a:tcPr/>
                </a:tc>
                <a:tc>
                  <a:txBody>
                    <a:bodyPr/>
                    <a:lstStyle/>
                    <a:p>
                      <a:pPr rtl="0"/>
                      <a:r>
                        <a:rPr lang="zh-TW" sz="1400" b="0" i="0" u="none" strike="noStrike" dirty="0">
                          <a:highlight>
                            <a:srgbClr val="000000">
                              <a:alpha val="0"/>
                            </a:srgbClr>
                          </a:highlight>
                          <a:latin typeface="Calibri"/>
                          <a:cs typeface="Calibri"/>
                        </a:rPr>
                        <a:t>深度打鼾或咯咯叫（垂死的掙扎）</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618913">
                <a:tc>
                  <a:txBody>
                    <a:bodyPr/>
                    <a:lstStyle/>
                    <a:p>
                      <a:pPr rtl="0"/>
                      <a:r>
                        <a:rPr lang="zh-TW" sz="1400" b="0" i="0" u="none" strike="noStrike">
                          <a:highlight>
                            <a:srgbClr val="000000">
                              <a:alpha val="0"/>
                            </a:srgbClr>
                          </a:highlight>
                          <a:latin typeface="Calibri"/>
                          <a:cs typeface="Calibri"/>
                        </a:rPr>
                        <a:t>對呼喊、胸骨摩擦或耳垂擠壓的回應</a:t>
                      </a:r>
                      <a:endParaRPr lang="en-US" sz="1400">
                        <a:latin typeface="Calibri" panose="020F0502020204030204" pitchFamily="34" charset="0"/>
                        <a:cs typeface="Calibri" panose="020F0502020204030204" pitchFamily="34" charset="0"/>
                      </a:endParaRPr>
                    </a:p>
                  </a:txBody>
                  <a:tcPr/>
                </a:tc>
                <a:tc>
                  <a:txBody>
                    <a:bodyPr/>
                    <a:lstStyle/>
                    <a:p>
                      <a:pPr rtl="0"/>
                      <a:r>
                        <a:rPr lang="zh-TW" sz="1400" b="0" i="0" u="none" strike="noStrike" dirty="0">
                          <a:highlight>
                            <a:srgbClr val="000000">
                              <a:alpha val="0"/>
                            </a:srgbClr>
                          </a:highlight>
                          <a:latin typeface="Calibri"/>
                          <a:cs typeface="Calibri"/>
                        </a:rPr>
                        <a:t>對任何刺激無反應</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442948">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zh-TW" sz="1400" b="0" i="0" u="none" strike="noStrike">
                          <a:highlight>
                            <a:srgbClr val="000000">
                              <a:alpha val="0"/>
                            </a:srgbClr>
                          </a:highlight>
                          <a:latin typeface="Calibri"/>
                          <a:cs typeface="Calibri"/>
                        </a:rPr>
                        <a:t>正常心率和/或脈搏，正常膚色</a:t>
                      </a:r>
                    </a:p>
                  </a:txBody>
                  <a:tcPr/>
                </a:tc>
                <a:tc>
                  <a:txBody>
                    <a:bodyPr/>
                    <a:lstStyle/>
                    <a:p>
                      <a:pPr rtl="0"/>
                      <a:r>
                        <a:rPr lang="zh-TW" sz="1400" b="0" i="0" u="none" strike="noStrike" dirty="0">
                          <a:highlight>
                            <a:srgbClr val="000000">
                              <a:alpha val="0"/>
                            </a:srgbClr>
                          </a:highlight>
                          <a:latin typeface="Calibri"/>
                          <a:cs typeface="Calibri"/>
                        </a:rPr>
                        <a:t>心率和/或脈搏緩慢或沒有</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442948">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zh-TW" sz="1300" b="0" i="0" u="none" strike="noStrike" kern="1200">
                          <a:solidFill>
                            <a:srgbClr val="000000"/>
                          </a:solidFill>
                          <a:highlight>
                            <a:srgbClr val="000000">
                              <a:alpha val="0"/>
                            </a:srgbClr>
                          </a:highlight>
                          <a:latin typeface="Calibri"/>
                          <a:ea typeface="+mn-ea"/>
                          <a:cs typeface="Calibri"/>
                        </a:rPr>
                        <a:t>瞳孔會收縮並顯得小</a:t>
                      </a:r>
                    </a:p>
                    <a:p>
                      <a:pPr rtl="0"/>
                      <a:r>
                        <a:rPr lang="zh-TW" sz="1400" b="0" i="0" u="none" strike="noStrike">
                          <a:highlight>
                            <a:srgbClr val="000000">
                              <a:alpha val="0"/>
                            </a:srgbClr>
                          </a:highlight>
                          <a:latin typeface="Calibri"/>
                          <a:cs typeface="Calibri"/>
                        </a:rPr>
                        <a:t>「極小的瞳孔」</a:t>
                      </a:r>
                      <a:endParaRPr lang="en-US" sz="1400">
                        <a:latin typeface="Calibri" panose="020F0502020204030204" pitchFamily="34" charset="0"/>
                        <a:cs typeface="Calibri" panose="020F0502020204030204" pitchFamily="34" charset="0"/>
                      </a:endParaRPr>
                    </a:p>
                  </a:txBody>
                  <a:tcPr/>
                </a:tc>
                <a:tc>
                  <a:txBody>
                    <a:bodyPr/>
                    <a:lstStyle/>
                    <a:p>
                      <a:pPr rtl="0" fontAlgn="base"/>
                      <a:r>
                        <a:rPr lang="zh-TW" sz="1300" b="0" i="0" u="none" strike="noStrike" kern="1200" dirty="0">
                          <a:solidFill>
                            <a:srgbClr val="000000"/>
                          </a:solidFill>
                          <a:highlight>
                            <a:srgbClr val="000000">
                              <a:alpha val="0"/>
                            </a:srgbClr>
                          </a:highlight>
                          <a:latin typeface="Calibri"/>
                          <a:ea typeface="+mn-ea"/>
                          <a:cs typeface="Calibri"/>
                        </a:rPr>
                        <a:t>對於膚色較淺的人，膚色會變成藍紫色，對於膚色較黑的人，膚色會變成灰白色或蒼白。</a:t>
                      </a:r>
                      <a:endParaRPr lang="en-US" sz="1350" b="0" i="0" kern="1200" dirty="0">
                        <a:solidFill>
                          <a:schemeClr val="tx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830580" y="668803"/>
            <a:ext cx="7406640" cy="1356360"/>
          </a:xfrm>
        </p:spPr>
        <p:txBody>
          <a:bodyPr>
            <a:noAutofit/>
          </a:bodyPr>
          <a:lstStyle/>
          <a:p>
            <a:pPr rtl="0"/>
            <a:r>
              <a:rPr lang="zh-TW" sz="3600" b="0" i="0" u="none" strike="noStrike" dirty="0">
                <a:highlight>
                  <a:srgbClr val="000000">
                    <a:alpha val="0"/>
                  </a:srgbClr>
                </a:highlight>
                <a:latin typeface="Calibri"/>
                <a:cs typeface="Calibri"/>
              </a:rPr>
              <a:t>鴉片類藥物過量的跡象</a:t>
            </a:r>
            <a:endParaRPr lang="en-US" sz="3600" dirty="0">
              <a:latin typeface="Calibri" panose="020F0502020204030204" pitchFamily="34" charset="0"/>
              <a:cs typeface="Calibri" panose="020F0502020204030204" pitchFamily="34" charset="0"/>
            </a:endParaRPr>
          </a:p>
        </p:txBody>
      </p:sp>
      <p:pic>
        <p:nvPicPr>
          <p:cNvPr id="6" name="Picture 5"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3" name="Rectangle 2"/>
          <p:cNvSpPr/>
          <p:nvPr/>
        </p:nvSpPr>
        <p:spPr>
          <a:xfrm>
            <a:off x="349102" y="5409510"/>
            <a:ext cx="8763000" cy="1477328"/>
          </a:xfrm>
          <a:prstGeom prst="rect">
            <a:avLst/>
          </a:prstGeom>
        </p:spPr>
        <p:txBody>
          <a:bodyPr wrap="square">
            <a:noAutofit/>
          </a:bodyPr>
          <a:lstStyle/>
          <a:p>
            <a:pPr rtl="0"/>
            <a:r>
              <a:rPr lang="zh-TW" sz="1800" b="1" i="0" u="none" strike="noStrike" dirty="0">
                <a:solidFill>
                  <a:srgbClr val="383838"/>
                </a:solidFill>
                <a:highlight>
                  <a:srgbClr val="000000">
                    <a:alpha val="0"/>
                  </a:srgbClr>
                </a:highlight>
                <a:latin typeface="Calibri"/>
                <a:cs typeface="Calibri"/>
              </a:rPr>
              <a:t>如果某人在「睡覺」時發出不熟悉的聲音，則值得嘗試喚醒他</a:t>
            </a:r>
          </a:p>
          <a:p>
            <a:pPr rtl="0"/>
            <a:r>
              <a:rPr lang="zh-TW" sz="1800" b="1" i="0" u="none" strike="noStrike" dirty="0">
                <a:solidFill>
                  <a:srgbClr val="383838"/>
                </a:solidFill>
                <a:highlight>
                  <a:srgbClr val="000000">
                    <a:alpha val="0"/>
                  </a:srgbClr>
                </a:highlight>
                <a:latin typeface="Calibri"/>
                <a:cs typeface="Calibri"/>
              </a:rPr>
              <a:t>或她起來。</a:t>
            </a:r>
            <a:r>
              <a:rPr lang="zh-TW" sz="1800" b="0" i="0" u="none" strike="noStrike" dirty="0">
                <a:solidFill>
                  <a:srgbClr val="383838"/>
                </a:solidFill>
                <a:highlight>
                  <a:srgbClr val="000000">
                    <a:alpha val="0"/>
                  </a:srgbClr>
                </a:highlight>
                <a:latin typeface="Calibri"/>
                <a:cs typeface="Calibri"/>
              </a:rPr>
              <a:t>許多使用者的親人認為患者是在打呼，而實際上這個人正在出現過量</a:t>
            </a:r>
            <a:r>
              <a:rPr lang="zh-TW" sz="1800" b="0" i="0" u="none" strike="noStrike" dirty="0" smtClean="0">
                <a:solidFill>
                  <a:srgbClr val="383838"/>
                </a:solidFill>
                <a:highlight>
                  <a:srgbClr val="000000">
                    <a:alpha val="0"/>
                  </a:srgbClr>
                </a:highlight>
                <a:latin typeface="Calibri"/>
                <a:cs typeface="Calibri"/>
              </a:rPr>
              <a:t>用</a:t>
            </a:r>
            <a:r>
              <a:rPr lang="en-US" altLang="zh-TW" sz="1800" b="0" i="0" u="none" strike="noStrike" dirty="0" smtClean="0">
                <a:solidFill>
                  <a:srgbClr val="383838"/>
                </a:solidFill>
                <a:highlight>
                  <a:srgbClr val="000000">
                    <a:alpha val="0"/>
                  </a:srgbClr>
                </a:highlight>
                <a:latin typeface="Calibri"/>
                <a:cs typeface="Calibri"/>
              </a:rPr>
              <a:t/>
            </a:r>
            <a:br>
              <a:rPr lang="en-US" altLang="zh-TW" sz="1800" b="0" i="0" u="none" strike="noStrike" dirty="0" smtClean="0">
                <a:solidFill>
                  <a:srgbClr val="383838"/>
                </a:solidFill>
                <a:highlight>
                  <a:srgbClr val="000000">
                    <a:alpha val="0"/>
                  </a:srgbClr>
                </a:highlight>
                <a:latin typeface="Calibri"/>
                <a:cs typeface="Calibri"/>
              </a:rPr>
            </a:br>
            <a:r>
              <a:rPr lang="zh-TW" sz="1800" b="0" i="0" u="none" strike="noStrike" dirty="0" smtClean="0">
                <a:solidFill>
                  <a:srgbClr val="383838"/>
                </a:solidFill>
                <a:highlight>
                  <a:srgbClr val="000000">
                    <a:alpha val="0"/>
                  </a:srgbClr>
                </a:highlight>
                <a:latin typeface="Calibri"/>
                <a:cs typeface="Calibri"/>
              </a:rPr>
              <a:t>藥</a:t>
            </a:r>
            <a:r>
              <a:rPr lang="zh-TW" sz="1800" b="0" i="0" u="none" strike="noStrike" dirty="0">
                <a:solidFill>
                  <a:srgbClr val="383838"/>
                </a:solidFill>
                <a:highlight>
                  <a:srgbClr val="000000">
                    <a:alpha val="0"/>
                  </a:srgbClr>
                </a:highlight>
                <a:latin typeface="Calibri"/>
                <a:cs typeface="Calibri"/>
              </a:rPr>
              <a:t>的徵兆。這些情況是錯過干預和挽救生命的機會。</a:t>
            </a:r>
          </a:p>
          <a:p>
            <a:r>
              <a:rPr lang="en-US" dirty="0"/>
              <a:t/>
            </a:r>
            <a:br>
              <a:rPr lang="en-US" dirty="0"/>
            </a:br>
            <a:endParaRPr lang="en-US" dirty="0"/>
          </a:p>
        </p:txBody>
      </p:sp>
      <p:sp>
        <p:nvSpPr>
          <p:cNvPr id="8" name="Rectangle 6"/>
          <p:cNvSpPr/>
          <p:nvPr/>
        </p:nvSpPr>
        <p:spPr>
          <a:xfrm>
            <a:off x="349102" y="5414671"/>
            <a:ext cx="8438742" cy="1039435"/>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914400" y="1295400"/>
            <a:ext cx="7404653" cy="4038600"/>
          </a:xfrm>
        </p:spPr>
        <p:txBody>
          <a:bodyPr>
            <a:noAutofit/>
          </a:bodyPr>
          <a:lstStyle/>
          <a:p>
            <a:pPr marL="571500" indent="-571500">
              <a:lnSpc>
                <a:spcPct val="90000"/>
              </a:lnSpc>
              <a:buNone/>
            </a:pPr>
            <a:endParaRPr lang="en-US" sz="2800" smtClean="0">
              <a:latin typeface="Candara" pitchFamily="34" charset="0"/>
            </a:endParaRPr>
          </a:p>
          <a:p>
            <a:pPr marL="571500" indent="-571500">
              <a:lnSpc>
                <a:spcPct val="90000"/>
              </a:lnSpc>
              <a:buNone/>
            </a:pPr>
            <a:endParaRPr lang="en-US" sz="4000" smtClean="0">
              <a:latin typeface="Candara" pitchFamily="34" charset="0"/>
            </a:endParaRPr>
          </a:p>
          <a:p>
            <a:pPr marL="571500" indent="-571500" algn="ctr" rtl="0">
              <a:lnSpc>
                <a:spcPct val="90000"/>
              </a:lnSpc>
              <a:buNone/>
            </a:pPr>
            <a:r>
              <a:rPr lang="zh-TW" sz="4000" b="0" i="0" u="none" strike="noStrike">
                <a:highlight>
                  <a:srgbClr val="000000">
                    <a:alpha val="0"/>
                  </a:srgbClr>
                </a:highlight>
                <a:latin typeface="Calibri"/>
                <a:cs typeface="Calibri"/>
              </a:rPr>
              <a:t>您聽說過一些有關</a:t>
            </a:r>
          </a:p>
          <a:p>
            <a:pPr marL="571500" indent="-571500" algn="ctr" rtl="0">
              <a:lnSpc>
                <a:spcPct val="90000"/>
              </a:lnSpc>
              <a:buNone/>
            </a:pPr>
            <a:r>
              <a:rPr lang="zh-TW" sz="4000" b="0" i="0" u="none" strike="noStrike">
                <a:highlight>
                  <a:srgbClr val="000000">
                    <a:alpha val="0"/>
                  </a:srgbClr>
                </a:highlight>
                <a:latin typeface="Calibri"/>
                <a:cs typeface="Calibri"/>
              </a:rPr>
              <a:t>逆轉鴉片類藥物過量的方法</a:t>
            </a:r>
          </a:p>
          <a:p>
            <a:pPr marL="571500" indent="-571500" algn="ctr" rtl="0">
              <a:lnSpc>
                <a:spcPct val="90000"/>
              </a:lnSpc>
              <a:buNone/>
            </a:pPr>
            <a:r>
              <a:rPr lang="zh-TW" sz="4000" b="0" i="0" u="none" strike="noStrike">
                <a:highlight>
                  <a:srgbClr val="000000">
                    <a:alpha val="0"/>
                  </a:srgbClr>
                </a:highlight>
                <a:latin typeface="Calibri"/>
                <a:cs typeface="Calibri"/>
              </a:rPr>
              <a:t>的無根據觀念嗎？</a:t>
            </a:r>
          </a:p>
          <a:p>
            <a:pPr marL="571500" indent="-571500">
              <a:lnSpc>
                <a:spcPct val="90000"/>
              </a:lnSpc>
              <a:buNone/>
            </a:pPr>
            <a:endParaRPr lang="en-US" smtClean="0">
              <a:latin typeface="Candara" pitchFamily="34" charset="0"/>
            </a:endParaRPr>
          </a:p>
          <a:p>
            <a:pPr marL="571500" indent="-571500">
              <a:lnSpc>
                <a:spcPct val="90000"/>
              </a:lnSpc>
              <a:buNone/>
            </a:pPr>
            <a:endParaRPr lang="en-US">
              <a:latin typeface="Candara" pitchFamily="34" charset="0"/>
            </a:endParaRPr>
          </a:p>
        </p:txBody>
      </p:sp>
      <p:pic>
        <p:nvPicPr>
          <p:cNvPr id="5" name="Picture 4"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a:highlight>
                  <a:srgbClr val="000000">
                    <a:alpha val="0"/>
                  </a:srgbClr>
                </a:highlight>
                <a:latin typeface="Calibri"/>
                <a:cs typeface="Calibri"/>
              </a:rPr>
              <a:t>藥物過量反應的無根據觀念</a:t>
            </a:r>
            <a:endParaRPr lang="en-US" sz="3600" b="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760095" y="1905000"/>
            <a:ext cx="7600949" cy="4038600"/>
          </a:xfrm>
        </p:spPr>
        <p:txBody>
          <a:bodyPr>
            <a:noAutofit/>
          </a:bodyPr>
          <a:lstStyle/>
          <a:p>
            <a:pPr marL="571500" indent="-571500" rtl="0">
              <a:lnSpc>
                <a:spcPct val="110000"/>
              </a:lnSpc>
              <a:buNone/>
            </a:pPr>
            <a:r>
              <a:rPr lang="zh-TW" sz="2400" b="0" i="0" u="none" strike="noStrike" dirty="0">
                <a:highlight>
                  <a:srgbClr val="000000">
                    <a:alpha val="0"/>
                  </a:srgbClr>
                </a:highlight>
                <a:latin typeface="Calibri"/>
                <a:cs typeface="Calibri"/>
              </a:rPr>
              <a:t>關於如何逆轉鴉片類藥物過量有很多無根據的觀念</a:t>
            </a:r>
            <a:r>
              <a:rPr lang="zh-TW" sz="2400" b="0" i="0" u="none" strike="noStrike" dirty="0" smtClean="0">
                <a:highlight>
                  <a:srgbClr val="000000">
                    <a:alpha val="0"/>
                  </a:srgbClr>
                </a:highlight>
                <a:latin typeface="Calibri"/>
                <a:cs typeface="Calibri"/>
              </a:rPr>
              <a:t>。</a:t>
            </a:r>
            <a:r>
              <a:rPr lang="en-US" altLang="zh-TW" sz="2400" b="0" i="0" u="none" strike="noStrike" dirty="0" smtClean="0">
                <a:highlight>
                  <a:srgbClr val="000000">
                    <a:alpha val="0"/>
                  </a:srgbClr>
                </a:highlight>
                <a:latin typeface="Calibri"/>
                <a:cs typeface="Calibri"/>
              </a:rPr>
              <a:t/>
            </a:r>
            <a:br>
              <a:rPr lang="en-US" altLang="zh-TW" sz="2400" b="0" i="0" u="none" strike="noStrike" dirty="0" smtClean="0">
                <a:highlight>
                  <a:srgbClr val="000000">
                    <a:alpha val="0"/>
                  </a:srgbClr>
                </a:highlight>
                <a:latin typeface="Calibri"/>
                <a:cs typeface="Calibri"/>
              </a:rPr>
            </a:br>
            <a:r>
              <a:rPr lang="zh-TW" sz="2400" b="0" i="0" u="none" strike="noStrike" dirty="0" smtClean="0">
                <a:highlight>
                  <a:srgbClr val="000000">
                    <a:alpha val="0"/>
                  </a:srgbClr>
                </a:highlight>
                <a:latin typeface="Calibri"/>
                <a:cs typeface="Calibri"/>
              </a:rPr>
              <a:t>這</a:t>
            </a:r>
            <a:r>
              <a:rPr lang="zh-TW" sz="2400" b="0" i="0" u="none" strike="noStrike" dirty="0">
                <a:highlight>
                  <a:srgbClr val="000000">
                    <a:alpha val="0"/>
                  </a:srgbClr>
                </a:highlight>
                <a:latin typeface="Calibri"/>
                <a:cs typeface="Calibri"/>
              </a:rPr>
              <a:t>裡有一些例子，以及您不應該這樣做的原因。</a:t>
            </a:r>
          </a:p>
          <a:p>
            <a:pPr marL="573088" lvl="0" indent="-341313" algn="just" rtl="0">
              <a:lnSpc>
                <a:spcPct val="110000"/>
              </a:lnSpc>
            </a:pPr>
            <a:r>
              <a:rPr lang="zh-TW" sz="1600" b="0" i="0" u="none" strike="noStrike" dirty="0">
                <a:highlight>
                  <a:srgbClr val="000000">
                    <a:alpha val="0"/>
                  </a:srgbClr>
                </a:highlight>
                <a:latin typeface="Calibri"/>
                <a:cs typeface="Calibri"/>
              </a:rPr>
              <a:t>請勿將患者放在浴缸中。他們可能會淹死。</a:t>
            </a:r>
          </a:p>
          <a:p>
            <a:pPr marL="573088" lvl="0" indent="-341313" algn="just" rtl="0">
              <a:lnSpc>
                <a:spcPct val="110000"/>
              </a:lnSpc>
            </a:pPr>
            <a:r>
              <a:rPr lang="zh-TW" sz="1600" b="0" i="0" u="none" strike="noStrike" dirty="0">
                <a:highlight>
                  <a:srgbClr val="000000">
                    <a:alpha val="0"/>
                  </a:srgbClr>
                </a:highlight>
                <a:latin typeface="Calibri"/>
                <a:cs typeface="Calibri"/>
              </a:rPr>
              <a:t>請勿催吐或給患者喝東西。他們會被哽噎。</a:t>
            </a:r>
          </a:p>
          <a:p>
            <a:pPr marL="573088" lvl="0" indent="-341313" algn="just" rtl="0">
              <a:lnSpc>
                <a:spcPct val="110000"/>
              </a:lnSpc>
            </a:pPr>
            <a:r>
              <a:rPr lang="zh-TW" sz="1600" b="0" i="0" u="none" strike="noStrike" dirty="0">
                <a:highlight>
                  <a:srgbClr val="000000">
                    <a:alpha val="0"/>
                  </a:srgbClr>
                </a:highlight>
                <a:latin typeface="Calibri"/>
                <a:cs typeface="Calibri"/>
              </a:rPr>
              <a:t>請勿將患者放在冰浴上，也不要在衣服或任何身體孔口中放冰塊。將經歷了鴉片類藥物過量緊急情況的患者的核心溫度降溫是危險的，因為這會進一步降低他們的心律。</a:t>
            </a:r>
          </a:p>
          <a:p>
            <a:pPr marL="573088" lvl="0" indent="-341313" algn="just" rtl="0">
              <a:lnSpc>
                <a:spcPct val="110000"/>
              </a:lnSpc>
            </a:pPr>
            <a:r>
              <a:rPr lang="zh-TW" sz="1600" b="0" i="0" u="none" strike="noStrike" dirty="0">
                <a:highlight>
                  <a:srgbClr val="000000">
                    <a:alpha val="0"/>
                  </a:srgbClr>
                </a:highlight>
                <a:latin typeface="Calibri"/>
                <a:cs typeface="Calibri"/>
              </a:rPr>
              <a:t>請勿嘗試以可能造成傷害的方式刺激患者，例如用力打耳光、踢他們或其他可能導致長期身體傷害的更具攻擊性的行為。</a:t>
            </a:r>
          </a:p>
          <a:p>
            <a:pPr marL="573088" lvl="0" indent="-341313" algn="just" rtl="0">
              <a:lnSpc>
                <a:spcPct val="110000"/>
              </a:lnSpc>
            </a:pPr>
            <a:r>
              <a:rPr lang="zh-TW" sz="1600" b="0" i="0" u="none" strike="noStrike" dirty="0">
                <a:highlight>
                  <a:srgbClr val="000000">
                    <a:alpha val="0"/>
                  </a:srgbClr>
                </a:highlight>
                <a:latin typeface="Calibri"/>
                <a:cs typeface="Calibri"/>
              </a:rPr>
              <a:t>請勿給他們注射任何異物（例如鹽水或牛奶）或其他藥物，也不要強迫他們吃東西或喝東西。它不會幫助扭轉用藥過量，並可能使個體暴露於細菌或病毒感染、膿腫、心內膜炎、蜂窩組織炎、窒息等</a:t>
            </a:r>
            <a:r>
              <a:rPr lang="zh-TW" sz="1600" b="0" i="0" u="none" strike="noStrike" dirty="0" smtClean="0">
                <a:highlight>
                  <a:srgbClr val="000000">
                    <a:alpha val="0"/>
                  </a:srgbClr>
                </a:highlight>
                <a:latin typeface="Calibri"/>
                <a:cs typeface="Calibri"/>
              </a:rPr>
              <a:t>。</a:t>
            </a: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Autofit/>
          </a:bodyPr>
          <a:lstStyle/>
          <a:p>
            <a:pPr marL="571500" indent="-571500">
              <a:lnSpc>
                <a:spcPct val="90000"/>
              </a:lnSpc>
              <a:buNone/>
            </a:pPr>
            <a:endParaRPr lang="en-US" dirty="0" smtClean="0">
              <a:latin typeface="Candara" pitchFamily="34" charset="0"/>
            </a:endParaRPr>
          </a:p>
          <a:p>
            <a:pPr marL="571500" indent="-571500">
              <a:lnSpc>
                <a:spcPct val="90000"/>
              </a:lnSpc>
              <a:buNone/>
            </a:pPr>
            <a:endParaRPr lang="en-US" sz="2800" dirty="0" smtClean="0">
              <a:latin typeface="Candara" pitchFamily="34" charset="0"/>
            </a:endParaRPr>
          </a:p>
          <a:p>
            <a:pPr marL="0" indent="-571500" algn="ctr" rtl="0">
              <a:lnSpc>
                <a:spcPct val="120000"/>
              </a:lnSpc>
              <a:buNone/>
            </a:pPr>
            <a:r>
              <a:rPr lang="zh-TW" sz="4000" b="1" i="0" u="none" strike="noStrike" dirty="0">
                <a:solidFill>
                  <a:srgbClr val="FF0000"/>
                </a:solidFill>
                <a:highlight>
                  <a:srgbClr val="000000">
                    <a:alpha val="0"/>
                  </a:srgbClr>
                </a:highlight>
                <a:latin typeface="Calibri"/>
                <a:cs typeface="Calibri"/>
              </a:rPr>
              <a:t>納洛酮是對鴉片類藥物過</a:t>
            </a:r>
            <a:r>
              <a:rPr lang="zh-TW" sz="4000" b="1" i="0" u="none" strike="noStrike" dirty="0" smtClean="0">
                <a:solidFill>
                  <a:srgbClr val="FF0000"/>
                </a:solidFill>
                <a:highlight>
                  <a:srgbClr val="000000">
                    <a:alpha val="0"/>
                  </a:srgbClr>
                </a:highlight>
                <a:latin typeface="Calibri"/>
                <a:cs typeface="Calibri"/>
              </a:rPr>
              <a:t>量</a:t>
            </a:r>
            <a:r>
              <a:rPr lang="en-US" altLang="zh-TW" sz="4000" b="1" i="0" u="none" strike="noStrike" dirty="0" smtClean="0">
                <a:solidFill>
                  <a:srgbClr val="FF0000"/>
                </a:solidFill>
                <a:highlight>
                  <a:srgbClr val="000000">
                    <a:alpha val="0"/>
                  </a:srgbClr>
                </a:highlight>
                <a:latin typeface="Calibri"/>
                <a:cs typeface="Calibri"/>
              </a:rPr>
              <a:t/>
            </a:r>
            <a:br>
              <a:rPr lang="en-US" altLang="zh-TW" sz="4000" b="1" i="0" u="none" strike="noStrike" dirty="0" smtClean="0">
                <a:solidFill>
                  <a:srgbClr val="FF0000"/>
                </a:solidFill>
                <a:highlight>
                  <a:srgbClr val="000000">
                    <a:alpha val="0"/>
                  </a:srgbClr>
                </a:highlight>
                <a:latin typeface="Calibri"/>
                <a:cs typeface="Calibri"/>
              </a:rPr>
            </a:br>
            <a:r>
              <a:rPr lang="zh-TW" sz="4000" b="1" i="0" u="none" strike="noStrike" dirty="0" smtClean="0">
                <a:solidFill>
                  <a:srgbClr val="FF0000"/>
                </a:solidFill>
                <a:highlight>
                  <a:srgbClr val="000000">
                    <a:alpha val="0"/>
                  </a:srgbClr>
                </a:highlight>
                <a:latin typeface="Calibri"/>
                <a:cs typeface="Calibri"/>
              </a:rPr>
              <a:t>緊</a:t>
            </a:r>
            <a:r>
              <a:rPr lang="zh-TW" sz="4000" b="1" i="0" u="none" strike="noStrike" dirty="0">
                <a:solidFill>
                  <a:srgbClr val="FF0000"/>
                </a:solidFill>
                <a:highlight>
                  <a:srgbClr val="000000">
                    <a:alpha val="0"/>
                  </a:srgbClr>
                </a:highlight>
                <a:latin typeface="Calibri"/>
                <a:cs typeface="Calibri"/>
              </a:rPr>
              <a:t>急情況的唯一有效反應！</a:t>
            </a: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6" name="Picture 5"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828800"/>
            <a:ext cx="7404100" cy="3699881"/>
          </a:xfrm>
          <a:prstGeom prst="rect">
            <a:avLst/>
          </a:prstGeom>
        </p:spPr>
      </p:pic>
      <p:pic>
        <p:nvPicPr>
          <p:cNvPr id="5" name="Picture 4"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30008536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71500" lvl="0" indent="-571500" defTabSz="914400" rtl="0" fontAlgn="base">
              <a:spcBef>
                <a:spcPct val="20000"/>
              </a:spcBef>
              <a:spcAft>
                <a:spcPct val="0"/>
              </a:spcAft>
            </a:pPr>
            <a:r>
              <a:rPr lang="zh-TW" sz="3600" b="0" i="0" u="none" strike="noStrike" kern="0" dirty="0">
                <a:solidFill>
                  <a:srgbClr val="000000"/>
                </a:solidFill>
                <a:highlight>
                  <a:srgbClr val="000000">
                    <a:alpha val="0"/>
                  </a:srgbClr>
                </a:highlight>
                <a:latin typeface="Calibri"/>
                <a:cs typeface="Calibri"/>
              </a:rPr>
              <a:t>學習目標</a:t>
            </a:r>
          </a:p>
        </p:txBody>
      </p:sp>
      <p:pic>
        <p:nvPicPr>
          <p:cNvPr id="5" name="Picture 4" descr="REVIVEBannerMay2015.jpg"/>
          <p:cNvPicPr>
            <a:picLocks noChangeAspect="1"/>
          </p:cNvPicPr>
          <p:nvPr/>
        </p:nvPicPr>
        <p:blipFill>
          <a:blip r:embed="rId2">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6" name="Content Placeholder 2"/>
          <p:cNvSpPr txBox="1"/>
          <p:nvPr/>
        </p:nvSpPr>
        <p:spPr>
          <a:xfrm>
            <a:off x="857250" y="2096177"/>
            <a:ext cx="7404653" cy="4038600"/>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了解 REVIVE! 計劃和立法</a:t>
            </a:r>
          </a:p>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了解成癮</a:t>
            </a:r>
          </a:p>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了解鴉片類藥物過量的緊急情況如何發生以及如何識別它們</a:t>
            </a:r>
          </a:p>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了解納洛酮的工作原理</a:t>
            </a:r>
          </a:p>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確定可能使某人更容易出現鴉片類藥物過量緊急情況的風險因素</a:t>
            </a:r>
          </a:p>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消除有關如何逆轉鴉片類藥物過量的普遍但卻錯誤的看法</a:t>
            </a:r>
          </a:p>
          <a:p>
            <a:pPr marL="692150" lvl="1" indent="-347663" defTabSz="914400" rtl="0" fontAlgn="base">
              <a:lnSpc>
                <a:spcPct val="120000"/>
              </a:lnSpc>
              <a:spcBef>
                <a:spcPct val="20000"/>
              </a:spcBef>
              <a:spcAft>
                <a:spcPct val="0"/>
              </a:spcAft>
              <a:buClr>
                <a:srgbClr val="669999"/>
              </a:buClr>
              <a:buSzPct val="70000"/>
              <a:buFont typeface="Wingdings" pitchFamily="2" charset="2"/>
              <a:buChar char="l"/>
            </a:pPr>
            <a:r>
              <a:rPr lang="zh-TW" sz="1600" b="0" i="0" u="none" strike="noStrike" kern="0" dirty="0">
                <a:solidFill>
                  <a:srgbClr val="000000"/>
                </a:solidFill>
                <a:highlight>
                  <a:srgbClr val="000000">
                    <a:alpha val="0"/>
                  </a:srgbClr>
                </a:highlight>
                <a:latin typeface="Calibri"/>
                <a:cs typeface="Calibri"/>
              </a:rPr>
              <a:t>了解如何通過使用納洛酮來應對鴉片類藥物過量的緊急情況</a:t>
            </a:r>
          </a:p>
          <a:p>
            <a:pPr marL="34290" indent="0" fontAlgn="auto">
              <a:lnSpc>
                <a:spcPct val="120000"/>
              </a:lnSpc>
              <a:spcAft>
                <a:spcPct val="0"/>
              </a:spcAft>
              <a:buNone/>
            </a:pPr>
            <a:endParaRPr lang="en-US" dirty="0"/>
          </a:p>
        </p:txBody>
      </p:sp>
    </p:spTree>
    <p:extLst>
      <p:ext uri="{BB962C8B-B14F-4D97-AF65-F5344CB8AC3E}">
        <p14:creationId xmlns:p14="http://schemas.microsoft.com/office/powerpoint/2010/main" val="3371776759"/>
      </p:ext>
    </p:extLst>
  </p:cSld>
  <p:clrMapOvr>
    <a:masterClrMapping/>
  </p:clrMapOvr>
  <mc:AlternateContent xmlns:mc="http://schemas.openxmlformats.org/markup-compatibility/2006" xmlns:p14="http://schemas.microsoft.com/office/powerpoint/2010/main">
    <mc:Choice Requires="p14">
      <p:transition spd="slow" p14:dur="2000" advTm="30042"/>
    </mc:Choice>
    <mc:Fallback xmlns="" xmlns:a14="http://schemas.microsoft.com/office/drawing/2010/main" xmlns:p15="http://schemas.microsoft.com/office/powerpoint/2012/main" xmlns:p159="http://schemas.microsoft.com/office/powerpoint/2015/09/main">
      <p:transition spd="slow" advTm="300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dirty="0">
                <a:highlight>
                  <a:srgbClr val="000000">
                    <a:alpha val="0"/>
                  </a:srgbClr>
                </a:highlight>
                <a:latin typeface="Calibri"/>
                <a:cs typeface="Calibri"/>
              </a:rPr>
              <a:t>納洛酮如何運作</a:t>
            </a:r>
            <a:endParaRPr lang="en-US" sz="3600" b="0" dirty="0">
              <a:latin typeface="Calibri" panose="020F0502020204030204" pitchFamily="34" charset="0"/>
              <a:cs typeface="Calibri" panose="020F0502020204030204" pitchFamily="34" charset="0"/>
            </a:endParaRPr>
          </a:p>
        </p:txBody>
      </p:sp>
      <p:pic>
        <p:nvPicPr>
          <p:cNvPr id="9" name="Picture 3" descr="http://www.naabt.org/images/bt_slide_3.jpg"/>
          <p:cNvPicPr>
            <a:picLocks noChangeAspect="1" noChangeArrowheads="1"/>
          </p:cNvPicPr>
          <p:nvPr/>
        </p:nvPicPr>
        <p:blipFill>
          <a:blip r:embed="rId3" r:link="rId4"/>
          <a:stretch>
            <a:fillRect/>
          </a:stretch>
        </p:blipFill>
        <p:spPr bwMode="auto">
          <a:xfrm>
            <a:off x="1600200" y="1946578"/>
            <a:ext cx="6096000" cy="4433585"/>
          </a:xfrm>
          <a:prstGeom prst="rect">
            <a:avLst/>
          </a:prstGeom>
          <a:noFill/>
          <a:ln w="9525">
            <a:noFill/>
            <a:miter lim="800000"/>
          </a:ln>
          <a:effectLst/>
        </p:spPr>
      </p:pic>
      <p:sp>
        <p:nvSpPr>
          <p:cNvPr id="14" name="Text Box 4"/>
          <p:cNvSpPr txBox="1">
            <a:spLocks noChangeArrowheads="1"/>
          </p:cNvSpPr>
          <p:nvPr/>
        </p:nvSpPr>
        <p:spPr bwMode="auto">
          <a:xfrm>
            <a:off x="5486400" y="4003263"/>
            <a:ext cx="2929890" cy="2544540"/>
          </a:xfrm>
          <a:prstGeom prst="rect">
            <a:avLst/>
          </a:prstGeom>
          <a:solidFill>
            <a:srgbClr val="FF9900"/>
          </a:solidFill>
          <a:ln w="9525" algn="ctr">
            <a:solidFill>
              <a:srgbClr val="000000"/>
            </a:solidFill>
            <a:miter lim="800000"/>
          </a:ln>
          <a:effectLst/>
        </p:spPr>
        <p:txBody>
          <a:bodyPr>
            <a:noAutofit/>
          </a:bodyPr>
          <a:lstStyle/>
          <a:p>
            <a:pPr algn="ctr" rtl="0" eaLnBrk="0" hangingPunct="0">
              <a:lnSpc>
                <a:spcPct val="110000"/>
              </a:lnSpc>
            </a:pPr>
            <a:r>
              <a:rPr lang="zh-TW" sz="2000" b="0" i="0" u="none" strike="noStrike" dirty="0">
                <a:highlight>
                  <a:srgbClr val="000000">
                    <a:alpha val="0"/>
                  </a:srgbClr>
                </a:highlight>
                <a:latin typeface="Calibri"/>
                <a:cs typeface="Calibri"/>
              </a:rPr>
              <a:t>納洛酮對鴉片受體</a:t>
            </a:r>
            <a:r>
              <a:rPr lang="zh-TW" sz="2000" b="0" i="0" u="none" strike="noStrike" dirty="0" smtClean="0">
                <a:highlight>
                  <a:srgbClr val="000000">
                    <a:alpha val="0"/>
                  </a:srgbClr>
                </a:highlight>
                <a:latin typeface="Calibri"/>
                <a:cs typeface="Calibri"/>
              </a:rPr>
              <a:t>的</a:t>
            </a:r>
            <a:r>
              <a:rPr lang="en-US" altLang="zh-TW" sz="2000" b="0" i="0" u="none" strike="noStrike" dirty="0" smtClean="0">
                <a:highlight>
                  <a:srgbClr val="000000">
                    <a:alpha val="0"/>
                  </a:srgbClr>
                </a:highlight>
                <a:latin typeface="Calibri"/>
                <a:cs typeface="Calibri"/>
              </a:rPr>
              <a:t/>
            </a:r>
            <a:br>
              <a:rPr lang="en-US" altLang="zh-TW" sz="2000" b="0" i="0" u="none" strike="noStrike" dirty="0" smtClean="0">
                <a:highlight>
                  <a:srgbClr val="000000">
                    <a:alpha val="0"/>
                  </a:srgbClr>
                </a:highlight>
                <a:latin typeface="Calibri"/>
                <a:cs typeface="Calibri"/>
              </a:rPr>
            </a:br>
            <a:r>
              <a:rPr lang="zh-TW" sz="2000" b="0" i="0" u="none" strike="noStrike" dirty="0" smtClean="0">
                <a:highlight>
                  <a:srgbClr val="000000">
                    <a:alpha val="0"/>
                  </a:srgbClr>
                </a:highlight>
                <a:latin typeface="Calibri"/>
                <a:cs typeface="Calibri"/>
              </a:rPr>
              <a:t>親</a:t>
            </a:r>
            <a:r>
              <a:rPr lang="zh-TW" sz="2000" b="0" i="0" u="none" strike="noStrike" dirty="0">
                <a:highlight>
                  <a:srgbClr val="000000">
                    <a:alpha val="0"/>
                  </a:srgbClr>
                </a:highlight>
                <a:latin typeface="Calibri"/>
                <a:cs typeface="Calibri"/>
              </a:rPr>
              <a:t>和力比鴉片類</a:t>
            </a:r>
            <a:r>
              <a:rPr lang="zh-TW" sz="2000" b="0" i="0" u="none" strike="noStrike" dirty="0" smtClean="0">
                <a:highlight>
                  <a:srgbClr val="000000">
                    <a:alpha val="0"/>
                  </a:srgbClr>
                </a:highlight>
                <a:latin typeface="Calibri"/>
                <a:cs typeface="Calibri"/>
              </a:rPr>
              <a:t>藥</a:t>
            </a:r>
            <a:r>
              <a:rPr lang="en-US" altLang="zh-TW" sz="2000" b="0" i="0" u="none" strike="noStrike" dirty="0" smtClean="0">
                <a:highlight>
                  <a:srgbClr val="000000">
                    <a:alpha val="0"/>
                  </a:srgbClr>
                </a:highlight>
                <a:latin typeface="Calibri"/>
                <a:cs typeface="Calibri"/>
              </a:rPr>
              <a:t/>
            </a:r>
            <a:br>
              <a:rPr lang="en-US" altLang="zh-TW" sz="2000" b="0" i="0" u="none" strike="noStrike" dirty="0" smtClean="0">
                <a:highlight>
                  <a:srgbClr val="000000">
                    <a:alpha val="0"/>
                  </a:srgbClr>
                </a:highlight>
                <a:latin typeface="Calibri"/>
                <a:cs typeface="Calibri"/>
              </a:rPr>
            </a:br>
            <a:r>
              <a:rPr lang="zh-TW" sz="2000" b="0" i="0" u="none" strike="noStrike" dirty="0" smtClean="0">
                <a:highlight>
                  <a:srgbClr val="000000">
                    <a:alpha val="0"/>
                  </a:srgbClr>
                </a:highlight>
                <a:latin typeface="Calibri"/>
                <a:cs typeface="Calibri"/>
              </a:rPr>
              <a:t>物強</a:t>
            </a:r>
            <a:r>
              <a:rPr lang="zh-TW" sz="2000" b="0" i="0" u="none" strike="noStrike" dirty="0">
                <a:highlight>
                  <a:srgbClr val="000000">
                    <a:alpha val="0"/>
                  </a:srgbClr>
                </a:highlight>
                <a:latin typeface="Calibri"/>
                <a:cs typeface="Calibri"/>
              </a:rPr>
              <a:t>，因此它能</a:t>
            </a:r>
            <a:r>
              <a:rPr lang="zh-TW" sz="2000" b="0" i="0" u="none" strike="noStrike" dirty="0" smtClean="0">
                <a:highlight>
                  <a:srgbClr val="000000">
                    <a:alpha val="0"/>
                  </a:srgbClr>
                </a:highlight>
                <a:latin typeface="Calibri"/>
                <a:cs typeface="Calibri"/>
              </a:rPr>
              <a:t>在</a:t>
            </a:r>
            <a:r>
              <a:rPr lang="en-US" altLang="zh-TW" sz="2000" b="0" i="0" u="none" strike="noStrike" dirty="0" smtClean="0">
                <a:highlight>
                  <a:srgbClr val="000000">
                    <a:alpha val="0"/>
                  </a:srgbClr>
                </a:highlight>
                <a:latin typeface="Calibri"/>
                <a:cs typeface="Calibri"/>
              </a:rPr>
              <a:t/>
            </a:r>
            <a:br>
              <a:rPr lang="en-US" altLang="zh-TW" sz="2000" b="0" i="0" u="none" strike="noStrike" dirty="0" smtClean="0">
                <a:highlight>
                  <a:srgbClr val="000000">
                    <a:alpha val="0"/>
                  </a:srgbClr>
                </a:highlight>
                <a:latin typeface="Calibri"/>
                <a:cs typeface="Calibri"/>
              </a:rPr>
            </a:br>
            <a:r>
              <a:rPr lang="zh-TW" sz="2000" b="1" i="0" u="sng" strike="noStrike" dirty="0" smtClean="0">
                <a:highlight>
                  <a:srgbClr val="000000">
                    <a:alpha val="0"/>
                  </a:srgbClr>
                </a:highlight>
                <a:latin typeface="Calibri"/>
                <a:cs typeface="Calibri"/>
              </a:rPr>
              <a:t>短期</a:t>
            </a:r>
            <a:r>
              <a:rPr lang="zh-TW" sz="2000" b="1" i="0" u="none" strike="noStrike" dirty="0" smtClean="0">
                <a:highlight>
                  <a:srgbClr val="000000">
                    <a:alpha val="0"/>
                  </a:srgbClr>
                </a:highlight>
                <a:latin typeface="Calibri"/>
                <a:cs typeface="Calibri"/>
              </a:rPr>
              <a:t>（</a:t>
            </a:r>
            <a:r>
              <a:rPr lang="zh-TW" sz="2000" b="1" i="0" u="none" strike="noStrike" dirty="0">
                <a:highlight>
                  <a:srgbClr val="000000">
                    <a:alpha val="0"/>
                  </a:srgbClr>
                </a:highlight>
                <a:latin typeface="Calibri"/>
                <a:cs typeface="Calibri"/>
              </a:rPr>
              <a:t>30-90 分鐘）</a:t>
            </a:r>
            <a:r>
              <a:rPr lang="zh-TW" sz="2000" b="0" i="0" u="none" strike="noStrike" dirty="0" smtClean="0">
                <a:highlight>
                  <a:srgbClr val="000000">
                    <a:alpha val="0"/>
                  </a:srgbClr>
                </a:highlight>
                <a:latin typeface="Calibri"/>
                <a:cs typeface="Calibri"/>
              </a:rPr>
              <a:t>內</a:t>
            </a:r>
            <a:r>
              <a:rPr lang="en-US" altLang="zh-TW" sz="2000" b="0" i="0" u="none" strike="noStrike" dirty="0" smtClean="0">
                <a:highlight>
                  <a:srgbClr val="000000">
                    <a:alpha val="0"/>
                  </a:srgbClr>
                </a:highlight>
                <a:latin typeface="Calibri"/>
                <a:cs typeface="Calibri"/>
              </a:rPr>
              <a:t/>
            </a:r>
            <a:br>
              <a:rPr lang="en-US" altLang="zh-TW" sz="2000" b="0" i="0" u="none" strike="noStrike" dirty="0" smtClean="0">
                <a:highlight>
                  <a:srgbClr val="000000">
                    <a:alpha val="0"/>
                  </a:srgbClr>
                </a:highlight>
                <a:latin typeface="Calibri"/>
                <a:cs typeface="Calibri"/>
              </a:rPr>
            </a:br>
            <a:r>
              <a:rPr lang="zh-TW" sz="2000" b="0" i="0" u="none" strike="noStrike" dirty="0" smtClean="0">
                <a:highlight>
                  <a:srgbClr val="000000">
                    <a:alpha val="0"/>
                  </a:srgbClr>
                </a:highlight>
                <a:latin typeface="Calibri"/>
                <a:cs typeface="Calibri"/>
              </a:rPr>
              <a:t>將</a:t>
            </a:r>
            <a:r>
              <a:rPr lang="zh-TW" sz="2000" b="0" i="0" u="none" strike="noStrike" dirty="0">
                <a:highlight>
                  <a:srgbClr val="000000">
                    <a:alpha val="0"/>
                  </a:srgbClr>
                </a:highlight>
                <a:latin typeface="Calibri"/>
                <a:cs typeface="Calibri"/>
              </a:rPr>
              <a:t>鴉片類物質驅</a:t>
            </a:r>
            <a:r>
              <a:rPr lang="zh-TW" sz="2000" b="0" i="0" u="none" strike="noStrike" dirty="0" smtClean="0">
                <a:highlight>
                  <a:srgbClr val="000000">
                    <a:alpha val="0"/>
                  </a:srgbClr>
                </a:highlight>
                <a:latin typeface="Calibri"/>
                <a:cs typeface="Calibri"/>
              </a:rPr>
              <a:t>離</a:t>
            </a:r>
            <a:r>
              <a:rPr lang="en-US" altLang="zh-TW" sz="2000" b="0" i="0" u="none" strike="noStrike" dirty="0" smtClean="0">
                <a:highlight>
                  <a:srgbClr val="000000">
                    <a:alpha val="0"/>
                  </a:srgbClr>
                </a:highlight>
                <a:latin typeface="Calibri"/>
                <a:cs typeface="Calibri"/>
              </a:rPr>
              <a:t/>
            </a:r>
            <a:br>
              <a:rPr lang="en-US" altLang="zh-TW" sz="2000" b="0" i="0" u="none" strike="noStrike" dirty="0" smtClean="0">
                <a:highlight>
                  <a:srgbClr val="000000">
                    <a:alpha val="0"/>
                  </a:srgbClr>
                </a:highlight>
                <a:latin typeface="Calibri"/>
                <a:cs typeface="Calibri"/>
              </a:rPr>
            </a:br>
            <a:r>
              <a:rPr lang="zh-TW" sz="2000" b="0" i="0" u="none" strike="noStrike" dirty="0" smtClean="0">
                <a:highlight>
                  <a:srgbClr val="000000">
                    <a:alpha val="0"/>
                  </a:srgbClr>
                </a:highlight>
                <a:latin typeface="Calibri"/>
                <a:cs typeface="Calibri"/>
              </a:rPr>
              <a:t>受</a:t>
            </a:r>
            <a:r>
              <a:rPr lang="zh-TW" sz="2000" b="0" i="0" u="none" strike="noStrike" dirty="0">
                <a:highlight>
                  <a:srgbClr val="000000">
                    <a:alpha val="0"/>
                  </a:srgbClr>
                </a:highlight>
                <a:latin typeface="Calibri"/>
                <a:cs typeface="Calibri"/>
              </a:rPr>
              <a:t>體，並讓</a:t>
            </a:r>
            <a:r>
              <a:rPr lang="zh-TW" sz="2000" b="0" i="0" u="none" strike="noStrike" dirty="0" smtClean="0">
                <a:highlight>
                  <a:srgbClr val="000000">
                    <a:alpha val="0"/>
                  </a:srgbClr>
                </a:highlight>
                <a:latin typeface="Calibri"/>
                <a:cs typeface="Calibri"/>
              </a:rPr>
              <a:t>患者</a:t>
            </a:r>
            <a:r>
              <a:rPr lang="en-US" altLang="zh-TW" sz="2000" b="0" i="0" u="none" strike="noStrike" dirty="0" smtClean="0">
                <a:highlight>
                  <a:srgbClr val="000000">
                    <a:alpha val="0"/>
                  </a:srgbClr>
                </a:highlight>
                <a:latin typeface="Calibri"/>
                <a:cs typeface="Calibri"/>
              </a:rPr>
              <a:t/>
            </a:r>
            <a:br>
              <a:rPr lang="en-US" altLang="zh-TW" sz="2000" b="0" i="0" u="none" strike="noStrike" dirty="0" smtClean="0">
                <a:highlight>
                  <a:srgbClr val="000000">
                    <a:alpha val="0"/>
                  </a:srgbClr>
                </a:highlight>
                <a:latin typeface="Calibri"/>
                <a:cs typeface="Calibri"/>
              </a:rPr>
            </a:br>
            <a:r>
              <a:rPr lang="zh-TW" sz="2000" b="0" i="0" u="none" strike="noStrike" dirty="0" smtClean="0">
                <a:highlight>
                  <a:srgbClr val="000000">
                    <a:alpha val="0"/>
                  </a:srgbClr>
                </a:highlight>
                <a:latin typeface="Calibri"/>
                <a:cs typeface="Calibri"/>
              </a:rPr>
              <a:t>恢復呼吸</a:t>
            </a:r>
            <a:r>
              <a:rPr lang="zh-TW" sz="2000" b="0" i="0" u="none" strike="noStrike" dirty="0">
                <a:highlight>
                  <a:srgbClr val="000000">
                    <a:alpha val="0"/>
                  </a:srgbClr>
                </a:highlight>
                <a:latin typeface="Calibri"/>
                <a:cs typeface="Calibri"/>
              </a:rPr>
              <a:t>。</a:t>
            </a:r>
            <a:endParaRPr lang="en-US" sz="2000" dirty="0">
              <a:latin typeface="Calibri" panose="020F0502020204030204" pitchFamily="34" charset="0"/>
              <a:cs typeface="Calibri" panose="020F0502020204030204" pitchFamily="34" charset="0"/>
            </a:endParaRPr>
          </a:p>
        </p:txBody>
      </p:sp>
      <p:sp>
        <p:nvSpPr>
          <p:cNvPr id="15" name="Text Box 5"/>
          <p:cNvSpPr txBox="1">
            <a:spLocks noChangeArrowheads="1"/>
          </p:cNvSpPr>
          <p:nvPr/>
        </p:nvSpPr>
        <p:spPr bwMode="auto">
          <a:xfrm>
            <a:off x="1975556" y="5638800"/>
            <a:ext cx="1301044" cy="412044"/>
          </a:xfrm>
          <a:prstGeom prst="rect">
            <a:avLst/>
          </a:prstGeom>
          <a:solidFill>
            <a:srgbClr val="FF9900">
              <a:alpha val="75000"/>
            </a:srgbClr>
          </a:solidFill>
          <a:ln w="9525" algn="ctr">
            <a:solidFill>
              <a:srgbClr val="000000"/>
            </a:solidFill>
            <a:miter lim="800000"/>
          </a:ln>
          <a:effectLst/>
        </p:spPr>
        <p:txBody>
          <a:bodyPr>
            <a:noAutofit/>
          </a:bodyPr>
          <a:lstStyle/>
          <a:p>
            <a:pPr algn="ctr" rtl="0" eaLnBrk="0" hangingPunct="0"/>
            <a:r>
              <a:rPr lang="zh-TW" sz="2000" b="0" i="0" u="none" strike="noStrike" dirty="0">
                <a:highlight>
                  <a:srgbClr val="000000">
                    <a:alpha val="0"/>
                  </a:srgbClr>
                </a:highlight>
                <a:latin typeface="Calibri"/>
                <a:cs typeface="Calibri"/>
              </a:rPr>
              <a:t>鴉片受體</a:t>
            </a:r>
          </a:p>
        </p:txBody>
      </p:sp>
      <p:sp>
        <p:nvSpPr>
          <p:cNvPr id="16" name="Text Box 6"/>
          <p:cNvSpPr txBox="1">
            <a:spLocks noChangeArrowheads="1"/>
          </p:cNvSpPr>
          <p:nvPr/>
        </p:nvSpPr>
        <p:spPr bwMode="auto">
          <a:xfrm>
            <a:off x="2590800" y="4724400"/>
            <a:ext cx="1066800" cy="381000"/>
          </a:xfrm>
          <a:prstGeom prst="rect">
            <a:avLst/>
          </a:prstGeom>
          <a:solidFill>
            <a:srgbClr val="FF9900">
              <a:alpha val="75000"/>
            </a:srgbClr>
          </a:solidFill>
          <a:ln w="9525" algn="ctr">
            <a:solidFill>
              <a:srgbClr val="000000"/>
            </a:solidFill>
            <a:miter lim="800000"/>
          </a:ln>
          <a:effectLst/>
        </p:spPr>
        <p:txBody>
          <a:bodyPr>
            <a:noAutofit/>
          </a:bodyPr>
          <a:lstStyle/>
          <a:p>
            <a:pPr algn="ctr" rtl="0" eaLnBrk="0" hangingPunct="0"/>
            <a:r>
              <a:rPr lang="zh-TW" sz="2000" b="0" i="0" u="none" strike="noStrike" dirty="0">
                <a:highlight>
                  <a:srgbClr val="000000">
                    <a:alpha val="0"/>
                  </a:srgbClr>
                </a:highlight>
                <a:latin typeface="Calibri"/>
                <a:cs typeface="Calibri"/>
              </a:rPr>
              <a:t>納洛酮</a:t>
            </a:r>
            <a:endParaRPr lang="en-US" sz="2000" dirty="0">
              <a:latin typeface="Calibri" panose="020F0502020204030204" pitchFamily="34" charset="0"/>
              <a:cs typeface="Calibri" panose="020F0502020204030204" pitchFamily="34" charset="0"/>
            </a:endParaRPr>
          </a:p>
        </p:txBody>
      </p:sp>
      <p:sp>
        <p:nvSpPr>
          <p:cNvPr id="17" name="Text Box 7"/>
          <p:cNvSpPr txBox="1">
            <a:spLocks noChangeArrowheads="1"/>
          </p:cNvSpPr>
          <p:nvPr/>
        </p:nvSpPr>
        <p:spPr bwMode="auto">
          <a:xfrm>
            <a:off x="1600200" y="2057400"/>
            <a:ext cx="990600" cy="381000"/>
          </a:xfrm>
          <a:prstGeom prst="rect">
            <a:avLst/>
          </a:prstGeom>
          <a:solidFill>
            <a:srgbClr val="FF9900"/>
          </a:solidFill>
          <a:ln w="9525" algn="ctr">
            <a:solidFill>
              <a:srgbClr val="000000"/>
            </a:solidFill>
            <a:miter lim="800000"/>
          </a:ln>
          <a:effectLst/>
        </p:spPr>
        <p:txBody>
          <a:bodyPr>
            <a:noAutofit/>
          </a:bodyPr>
          <a:lstStyle/>
          <a:p>
            <a:pPr rtl="0" eaLnBrk="0" hangingPunct="0"/>
            <a:r>
              <a:rPr lang="zh-TW" sz="2000" b="0" i="0" u="none" strike="noStrike" dirty="0">
                <a:highlight>
                  <a:srgbClr val="000000">
                    <a:alpha val="0"/>
                  </a:srgbClr>
                </a:highlight>
                <a:latin typeface="Calibri"/>
                <a:cs typeface="Calibri"/>
              </a:rPr>
              <a:t>鴉片類藥物</a:t>
            </a:r>
            <a:endParaRPr lang="en-US" sz="2000" dirty="0">
              <a:latin typeface="Calibri" panose="020F0502020204030204" pitchFamily="34" charset="0"/>
              <a:cs typeface="Calibri" panose="020F0502020204030204" pitchFamily="34" charset="0"/>
            </a:endParaRPr>
          </a:p>
        </p:txBody>
      </p:sp>
      <p:sp>
        <p:nvSpPr>
          <p:cNvPr id="18" name="Line 8"/>
          <p:cNvSpPr>
            <a:spLocks noChangeShapeType="1"/>
          </p:cNvSpPr>
          <p:nvPr/>
        </p:nvSpPr>
        <p:spPr bwMode="auto">
          <a:xfrm flipV="1">
            <a:off x="3124200" y="5029200"/>
            <a:ext cx="1524000" cy="838200"/>
          </a:xfrm>
          <a:prstGeom prst="line">
            <a:avLst/>
          </a:prstGeom>
          <a:noFill/>
          <a:ln w="25400">
            <a:solidFill>
              <a:srgbClr val="FF9900"/>
            </a:solidFill>
            <a:round/>
            <a:tailEnd type="triangle" w="med" len="med"/>
          </a:ln>
          <a:effectLst/>
        </p:spPr>
        <p:txBody>
          <a:bodyPr>
            <a:noAutofit/>
          </a:bodyPr>
          <a:lstStyle/>
          <a:p>
            <a:endParaRPr lang="en-US"/>
          </a:p>
        </p:txBody>
      </p:sp>
      <p:sp>
        <p:nvSpPr>
          <p:cNvPr id="19" name="Line 9"/>
          <p:cNvSpPr>
            <a:spLocks noChangeShapeType="1"/>
          </p:cNvSpPr>
          <p:nvPr/>
        </p:nvSpPr>
        <p:spPr bwMode="auto">
          <a:xfrm flipV="1">
            <a:off x="3505200" y="4038600"/>
            <a:ext cx="838200" cy="685800"/>
          </a:xfrm>
          <a:prstGeom prst="line">
            <a:avLst/>
          </a:prstGeom>
          <a:noFill/>
          <a:ln w="25400">
            <a:solidFill>
              <a:srgbClr val="FF9900"/>
            </a:solidFill>
            <a:round/>
            <a:tailEnd type="triangle" w="med" len="med"/>
          </a:ln>
          <a:effectLst/>
        </p:spPr>
        <p:txBody>
          <a:bodyPr>
            <a:noAutofit/>
          </a:bodyPr>
          <a:lstStyle/>
          <a:p>
            <a:endParaRPr lang="en-US"/>
          </a:p>
        </p:txBody>
      </p:sp>
      <p:sp>
        <p:nvSpPr>
          <p:cNvPr id="20" name="Line 10"/>
          <p:cNvSpPr>
            <a:spLocks noChangeShapeType="1"/>
          </p:cNvSpPr>
          <p:nvPr/>
        </p:nvSpPr>
        <p:spPr bwMode="auto">
          <a:xfrm flipV="1">
            <a:off x="3505200" y="3581400"/>
            <a:ext cx="1143000" cy="1143000"/>
          </a:xfrm>
          <a:prstGeom prst="line">
            <a:avLst/>
          </a:prstGeom>
          <a:noFill/>
          <a:ln w="25400">
            <a:solidFill>
              <a:srgbClr val="FF9900"/>
            </a:solidFill>
            <a:round/>
            <a:tailEnd type="triangle" w="med" len="med"/>
          </a:ln>
          <a:effectLst/>
        </p:spPr>
        <p:txBody>
          <a:bodyPr>
            <a:noAutofit/>
          </a:bodyPr>
          <a:lstStyle/>
          <a:p>
            <a:endParaRPr lang="en-US"/>
          </a:p>
        </p:txBody>
      </p:sp>
      <p:sp>
        <p:nvSpPr>
          <p:cNvPr id="21" name="Line 11"/>
          <p:cNvSpPr>
            <a:spLocks noChangeShapeType="1"/>
          </p:cNvSpPr>
          <p:nvPr/>
        </p:nvSpPr>
        <p:spPr bwMode="auto">
          <a:xfrm flipV="1">
            <a:off x="3505200" y="3886200"/>
            <a:ext cx="1524000" cy="838200"/>
          </a:xfrm>
          <a:prstGeom prst="line">
            <a:avLst/>
          </a:prstGeom>
          <a:noFill/>
          <a:ln w="25400">
            <a:solidFill>
              <a:srgbClr val="FF9900"/>
            </a:solidFill>
            <a:round/>
            <a:tailEnd type="triangle" w="med" len="med"/>
          </a:ln>
          <a:effectLst/>
        </p:spPr>
        <p:txBody>
          <a:bodyPr>
            <a:noAutofit/>
          </a:bodyPr>
          <a:lstStyle/>
          <a:p>
            <a:endParaRPr lang="en-US"/>
          </a:p>
        </p:txBody>
      </p:sp>
      <p:sp>
        <p:nvSpPr>
          <p:cNvPr id="22" name="Line 12"/>
          <p:cNvSpPr>
            <a:spLocks noChangeShapeType="1"/>
          </p:cNvSpPr>
          <p:nvPr/>
        </p:nvSpPr>
        <p:spPr bwMode="auto">
          <a:xfrm>
            <a:off x="2590800" y="2133600"/>
            <a:ext cx="304800" cy="914400"/>
          </a:xfrm>
          <a:prstGeom prst="line">
            <a:avLst/>
          </a:prstGeom>
          <a:noFill/>
          <a:ln w="25400">
            <a:solidFill>
              <a:srgbClr val="FF9900"/>
            </a:solidFill>
            <a:round/>
            <a:tailEnd type="triangle" w="med" len="med"/>
          </a:ln>
          <a:effectLst/>
        </p:spPr>
        <p:txBody>
          <a:bodyPr>
            <a:noAutofit/>
          </a:bodyPr>
          <a:lstStyle/>
          <a:p>
            <a:endParaRPr lang="en-US"/>
          </a:p>
        </p:txBody>
      </p:sp>
      <p:sp>
        <p:nvSpPr>
          <p:cNvPr id="23" name="Line 13"/>
          <p:cNvSpPr>
            <a:spLocks noChangeShapeType="1"/>
          </p:cNvSpPr>
          <p:nvPr/>
        </p:nvSpPr>
        <p:spPr bwMode="auto">
          <a:xfrm>
            <a:off x="2590800" y="2133600"/>
            <a:ext cx="1295400" cy="685800"/>
          </a:xfrm>
          <a:prstGeom prst="line">
            <a:avLst/>
          </a:prstGeom>
          <a:noFill/>
          <a:ln w="25400">
            <a:solidFill>
              <a:srgbClr val="FF9900"/>
            </a:solidFill>
            <a:round/>
            <a:tailEnd type="triangle" w="med" len="med"/>
          </a:ln>
          <a:effectLst/>
        </p:spPr>
        <p:txBody>
          <a:bodyPr>
            <a:noAutofit/>
          </a:bodyPr>
          <a:lstStyle/>
          <a:p>
            <a:endParaRPr lang="en-US"/>
          </a:p>
        </p:txBody>
      </p:sp>
      <p:sp>
        <p:nvSpPr>
          <p:cNvPr id="24" name="Line 14"/>
          <p:cNvSpPr>
            <a:spLocks noChangeShapeType="1"/>
          </p:cNvSpPr>
          <p:nvPr/>
        </p:nvSpPr>
        <p:spPr bwMode="auto">
          <a:xfrm>
            <a:off x="2590800" y="2133600"/>
            <a:ext cx="3352800" cy="685800"/>
          </a:xfrm>
          <a:prstGeom prst="line">
            <a:avLst/>
          </a:prstGeom>
          <a:noFill/>
          <a:ln w="25400">
            <a:solidFill>
              <a:srgbClr val="FF9900"/>
            </a:solidFill>
            <a:round/>
            <a:tailEnd type="triangle" w="med" len="med"/>
          </a:ln>
          <a:effectLst/>
        </p:spPr>
        <p:txBody>
          <a:bodyPr>
            <a:noAutofit/>
          </a:bodyPr>
          <a:lstStyle/>
          <a:p>
            <a:endParaRPr lang="en-US"/>
          </a:p>
        </p:txBody>
      </p:sp>
      <p:pic>
        <p:nvPicPr>
          <p:cNvPr id="25" name="Picture 24" descr="REVIVEBannerMay2015.jpg"/>
          <p:cNvPicPr>
            <a:picLocks noChangeAspect="1"/>
          </p:cNvPicPr>
          <p:nvPr/>
        </p:nvPicPr>
        <p:blipFill>
          <a:blip r:embed="rId5">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4000" b="0" i="0" u="none" strike="noStrike">
                <a:highlight>
                  <a:srgbClr val="000000">
                    <a:alpha val="0"/>
                  </a:srgbClr>
                </a:highlight>
                <a:latin typeface="Calibri"/>
                <a:cs typeface="Calibri"/>
              </a:rPr>
              <a:t>Narcan 鼻噴劑</a:t>
            </a:r>
            <a:endParaRPr lang="en-US">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9792" y="1287780"/>
            <a:ext cx="8229600" cy="4411662"/>
          </a:xfrm>
        </p:spPr>
        <p:txBody>
          <a:bodyPr>
            <a:noAutofit/>
          </a:bodyPr>
          <a:lstStyle/>
          <a:p>
            <a:pPr marL="0" indent="0">
              <a:buNone/>
            </a:pPr>
            <a:endParaRPr lang="en-US" sz="1600"/>
          </a:p>
          <a:p>
            <a:pPr marL="0" indent="0">
              <a:buNone/>
            </a:pPr>
            <a:endParaRPr lang="en-US" sz="1600" smtClean="0"/>
          </a:p>
          <a:p>
            <a:pPr marL="0" indent="0">
              <a:buNone/>
            </a:pPr>
            <a:endParaRPr lang="en-US" sz="1600"/>
          </a:p>
          <a:p>
            <a:pPr marL="0" indent="0">
              <a:buNone/>
            </a:pPr>
            <a:endParaRPr lang="en-US" sz="1600" smtClean="0"/>
          </a:p>
          <a:p>
            <a:pPr marL="0" indent="0">
              <a:buNone/>
            </a:pPr>
            <a:endParaRPr lang="en-US" sz="1600"/>
          </a:p>
          <a:p>
            <a:pPr marL="0" indent="0">
              <a:buNone/>
            </a:pPr>
            <a:endParaRPr lang="en-US" sz="1600" smtClean="0"/>
          </a:p>
          <a:p>
            <a:pPr marL="0" indent="0">
              <a:buNone/>
            </a:pPr>
            <a:endParaRPr lang="en-US" sz="1600"/>
          </a:p>
          <a:p>
            <a:pPr marL="0" indent="0">
              <a:buNone/>
            </a:pPr>
            <a:endParaRPr lang="en-US" sz="1600" smtClean="0"/>
          </a:p>
          <a:p>
            <a:pPr marL="0" indent="0">
              <a:buNone/>
            </a:pPr>
            <a:endParaRPr lang="en-US" sz="1600"/>
          </a:p>
          <a:p>
            <a:pPr marL="0" indent="0">
              <a:buNone/>
            </a:pPr>
            <a:endParaRPr lang="en-US" sz="1600" smtClean="0"/>
          </a:p>
          <a:p>
            <a:pPr marL="0" indent="0">
              <a:buNone/>
            </a:pPr>
            <a:endParaRPr lang="en-US" sz="1600" smtClean="0"/>
          </a:p>
          <a:p>
            <a:pPr marL="0" indent="0">
              <a:buNone/>
            </a:pPr>
            <a:endParaRPr lang="en-US"/>
          </a:p>
        </p:txBody>
      </p:sp>
      <p:pic>
        <p:nvPicPr>
          <p:cNvPr id="5" name="Picture 4"/>
          <p:cNvPicPr>
            <a:picLocks noChangeAspect="1"/>
          </p:cNvPicPr>
          <p:nvPr/>
        </p:nvPicPr>
        <p:blipFill>
          <a:blip r:embed="rId2"/>
          <a:stretch>
            <a:fillRect/>
          </a:stretch>
        </p:blipFill>
        <p:spPr>
          <a:xfrm>
            <a:off x="822813" y="2590800"/>
            <a:ext cx="7820025" cy="3860830"/>
          </a:xfrm>
          <a:prstGeom prst="rect">
            <a:avLst/>
          </a:prstGeom>
        </p:spPr>
      </p:pic>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3405" r="10638"/>
          <a:stretch>
            <a:fillRect/>
          </a:stretch>
        </p:blipFill>
        <p:spPr bwMode="auto">
          <a:xfrm>
            <a:off x="6019800" y="1600200"/>
            <a:ext cx="1793062" cy="1674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64970" y="1763396"/>
            <a:ext cx="2895600" cy="461665"/>
          </a:xfrm>
          <a:prstGeom prst="rect">
            <a:avLst/>
          </a:prstGeom>
          <a:noFill/>
        </p:spPr>
        <p:txBody>
          <a:bodyPr wrap="square" rtlCol="0">
            <a:noAutofit/>
          </a:bodyPr>
          <a:lstStyle/>
          <a:p>
            <a:pPr rtl="0"/>
            <a:r>
              <a:rPr lang="zh-TW" sz="2400" b="1" i="0" u="none" strike="noStrike">
                <a:solidFill>
                  <a:srgbClr val="CC0099"/>
                </a:solidFill>
                <a:highlight>
                  <a:srgbClr val="000000">
                    <a:alpha val="0"/>
                  </a:srgbClr>
                </a:highlight>
                <a:latin typeface="Calibri"/>
                <a:cs typeface="Calibri"/>
              </a:rPr>
              <a:t>每個套件 2 劑</a:t>
            </a:r>
            <a:endParaRPr lang="en-US" sz="2400" b="1">
              <a:ln>
                <a:solidFill>
                  <a:schemeClr val="tx1"/>
                </a:solidFill>
              </a:ln>
              <a:solidFill>
                <a:srgbClr val="CC00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6" descr="REVIVEBannerMay2015.jpg"/>
          <p:cNvPicPr>
            <a:picLocks noChangeAspect="1"/>
          </p:cNvPicPr>
          <p:nvPr/>
        </p:nvPicPr>
        <p:blipFill>
          <a:blip r:embed="rId5">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2256544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a:highlight>
                  <a:srgbClr val="000000">
                    <a:alpha val="0"/>
                  </a:srgbClr>
                </a:highlight>
                <a:latin typeface="Calibri"/>
                <a:cs typeface="Calibri"/>
              </a:rPr>
              <a:t>Evzio 自動注射器</a:t>
            </a:r>
            <a:endParaRPr lang="en-US" sz="3600" b="0">
              <a:latin typeface="Calibri" panose="020F0502020204030204" pitchFamily="34" charset="0"/>
              <a:cs typeface="Calibri" panose="020F0502020204030204" pitchFamily="34" charset="0"/>
            </a:endParaRPr>
          </a:p>
        </p:txBody>
      </p:sp>
      <p:grpSp>
        <p:nvGrpSpPr>
          <p:cNvPr id="17" name="Group 16"/>
          <p:cNvGrpSpPr/>
          <p:nvPr/>
        </p:nvGrpSpPr>
        <p:grpSpPr>
          <a:xfrm>
            <a:off x="857249" y="2126590"/>
            <a:ext cx="3107690" cy="1877695"/>
            <a:chOff x="0" y="0"/>
            <a:chExt cx="3107690" cy="1877695"/>
          </a:xfrm>
        </p:grpSpPr>
        <p:pic>
          <p:nvPicPr>
            <p:cNvPr id="18" name="Picture 17"/>
            <p:cNvPicPr/>
            <p:nvPr/>
          </p:nvPicPr>
          <p:blipFill>
            <a:blip r:embed="rId3"/>
            <a:stretch>
              <a:fillRect/>
            </a:stretch>
          </p:blipFill>
          <p:spPr>
            <a:xfrm>
              <a:off x="0" y="0"/>
              <a:ext cx="1607058" cy="1211580"/>
            </a:xfrm>
            <a:prstGeom prst="rect">
              <a:avLst/>
            </a:prstGeom>
          </p:spPr>
        </p:pic>
        <p:pic>
          <p:nvPicPr>
            <p:cNvPr id="19" name="Picture 18"/>
            <p:cNvPicPr/>
            <p:nvPr/>
          </p:nvPicPr>
          <p:blipFill>
            <a:blip r:embed="rId4"/>
            <a:stretch>
              <a:fillRect/>
            </a:stretch>
          </p:blipFill>
          <p:spPr>
            <a:xfrm>
              <a:off x="1521460" y="718820"/>
              <a:ext cx="1586230" cy="1158875"/>
            </a:xfrm>
            <a:prstGeom prst="rect">
              <a:avLst/>
            </a:prstGeom>
          </p:spPr>
        </p:pic>
      </p:grpSp>
      <p:pic>
        <p:nvPicPr>
          <p:cNvPr id="2056" name="Picture 153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7250" y="4821514"/>
            <a:ext cx="1558925" cy="11366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p:cNvSpPr>
            <a:spLocks noChangeArrowheads="1"/>
          </p:cNvSpPr>
          <p:nvPr/>
        </p:nvSpPr>
        <p:spPr bwMode="auto">
          <a:xfrm>
            <a:off x="2590322" y="1828407"/>
            <a:ext cx="48253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pPr>
            <a:r>
              <a:rPr kumimoji="0" lang="zh-TW" sz="1200" b="1" i="0" u="none" strike="noStrike" cap="none" normalizeH="0" baseline="0" dirty="0">
                <a:solidFill>
                  <a:srgbClr val="471574"/>
                </a:solidFill>
                <a:highlight>
                  <a:srgbClr val="000000">
                    <a:alpha val="0"/>
                  </a:srgbClr>
                </a:highlight>
                <a:latin typeface="Arial"/>
                <a:ea typeface="Times New Roman"/>
              </a:rPr>
              <a:t>從外殼拉出 EVZIO。</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10000"/>
              </a:lnSpc>
              <a:spcBef>
                <a:spcPct val="0"/>
              </a:spcBef>
              <a:spcAft>
                <a:spcPct val="0"/>
              </a:spcAft>
              <a:buClrTx/>
              <a:buSzTx/>
              <a:buFontTx/>
              <a:buNone/>
            </a:pPr>
            <a:r>
              <a:rPr kumimoji="0" lang="zh-TW" sz="1200" b="0" i="0" u="none" strike="noStrike" cap="none" normalizeH="0" baseline="0" dirty="0">
                <a:solidFill>
                  <a:srgbClr val="000000"/>
                </a:solidFill>
                <a:highlight>
                  <a:srgbClr val="000000">
                    <a:alpha val="0"/>
                  </a:srgbClr>
                </a:highlight>
                <a:latin typeface="Arial"/>
                <a:ea typeface="Times New Roman"/>
              </a:rPr>
              <a:t>在執行以下操作之前，請</a:t>
            </a:r>
            <a:r>
              <a:rPr kumimoji="0" lang="zh-TW" sz="1200" b="1" i="0" u="none" strike="noStrike" cap="none" normalizeH="0" baseline="0" dirty="0">
                <a:solidFill>
                  <a:srgbClr val="000000"/>
                </a:solidFill>
                <a:highlight>
                  <a:srgbClr val="000000">
                    <a:alpha val="0"/>
                  </a:srgbClr>
                </a:highlight>
                <a:latin typeface="Arial"/>
                <a:ea typeface="Times New Roman"/>
              </a:rPr>
              <a:t>不要執行</a:t>
            </a:r>
            <a:r>
              <a:rPr kumimoji="0" lang="zh-TW" sz="1200" b="0" i="0" u="none" strike="noStrike" cap="none" normalizeH="0" baseline="0" dirty="0">
                <a:solidFill>
                  <a:srgbClr val="000000"/>
                </a:solidFill>
                <a:highlight>
                  <a:srgbClr val="000000">
                    <a:alpha val="0"/>
                  </a:srgbClr>
                </a:highlight>
                <a:latin typeface="Arial"/>
                <a:ea typeface="Times New Roman"/>
              </a:rPr>
              <a:t>步驟 2（請勿卸下</a:t>
            </a:r>
            <a:r>
              <a:rPr kumimoji="0" lang="zh-TW" sz="1200" b="1" i="0" u="none" strike="noStrike" cap="none" normalizeH="0" baseline="0" dirty="0">
                <a:solidFill>
                  <a:srgbClr val="000000"/>
                </a:solidFill>
                <a:highlight>
                  <a:srgbClr val="000000">
                    <a:alpha val="0"/>
                  </a:srgbClr>
                </a:highlight>
                <a:latin typeface="Arial"/>
                <a:ea typeface="Times New Roman"/>
              </a:rPr>
              <a:t>紅色</a:t>
            </a:r>
            <a:r>
              <a:rPr kumimoji="0" lang="zh-TW" sz="1200" b="0" i="0" u="none" strike="noStrike" cap="none" normalizeH="0" baseline="0" dirty="0">
                <a:solidFill>
                  <a:srgbClr val="000000"/>
                </a:solidFill>
                <a:highlight>
                  <a:srgbClr val="000000">
                    <a:alpha val="0"/>
                  </a:srgbClr>
                </a:highlight>
                <a:latin typeface="Arial"/>
                <a:ea typeface="Times New Roman"/>
              </a:rPr>
              <a:t>安全防護罩。</a:t>
            </a:r>
            <a:r>
              <a:rPr kumimoji="0" lang="zh-TW" sz="1200" b="0" i="0" u="none" strike="noStrike" cap="none" normalizeH="0" baseline="0" dirty="0" smtClean="0">
                <a:solidFill>
                  <a:srgbClr val="000000"/>
                </a:solidFill>
                <a:highlight>
                  <a:srgbClr val="000000">
                    <a:alpha val="0"/>
                  </a:srgbClr>
                </a:highlight>
                <a:latin typeface="Arial"/>
                <a:ea typeface="Times New Roman"/>
              </a:rPr>
              <a:t>），</a:t>
            </a:r>
            <a:r>
              <a:rPr kumimoji="0" lang="en-US" altLang="zh-TW" sz="1200" b="0" i="0" u="none" strike="noStrike" cap="none" normalizeH="0" baseline="0" dirty="0" smtClean="0">
                <a:solidFill>
                  <a:srgbClr val="000000"/>
                </a:solidFill>
                <a:highlight>
                  <a:srgbClr val="000000">
                    <a:alpha val="0"/>
                  </a:srgbClr>
                </a:highlight>
                <a:latin typeface="Arial"/>
                <a:ea typeface="Times New Roman"/>
              </a:rPr>
              <a:t/>
            </a:r>
            <a:br>
              <a:rPr kumimoji="0" lang="en-US" altLang="zh-TW" sz="1200" b="0" i="0" u="none" strike="noStrike" cap="none" normalizeH="0" baseline="0" dirty="0" smtClean="0">
                <a:solidFill>
                  <a:srgbClr val="000000"/>
                </a:solidFill>
                <a:highlight>
                  <a:srgbClr val="000000">
                    <a:alpha val="0"/>
                  </a:srgbClr>
                </a:highlight>
                <a:latin typeface="Arial"/>
                <a:ea typeface="Times New Roman"/>
              </a:rPr>
            </a:br>
            <a:r>
              <a:rPr kumimoji="0" lang="zh-TW" sz="1200" b="0" i="0" u="none" strike="noStrike" cap="none" normalizeH="0" baseline="0" dirty="0" smtClean="0">
                <a:solidFill>
                  <a:srgbClr val="000000"/>
                </a:solidFill>
                <a:highlight>
                  <a:srgbClr val="000000">
                    <a:alpha val="0"/>
                  </a:srgbClr>
                </a:highlight>
                <a:latin typeface="Arial"/>
                <a:ea typeface="Times New Roman"/>
              </a:rPr>
              <a:t>直至您</a:t>
            </a:r>
            <a:r>
              <a:rPr kumimoji="0" lang="zh-TW" sz="1200" b="0" i="0" u="none" strike="noStrike" cap="none" normalizeH="0" baseline="0" dirty="0">
                <a:solidFill>
                  <a:srgbClr val="000000"/>
                </a:solidFill>
                <a:highlight>
                  <a:srgbClr val="000000">
                    <a:alpha val="0"/>
                  </a:srgbClr>
                </a:highlight>
                <a:latin typeface="Arial"/>
                <a:ea typeface="Times New Roman"/>
              </a:rPr>
              <a:t>已準備好使用 EVZIO。</a:t>
            </a:r>
            <a:r>
              <a:rPr kumimoji="0" lang="zh-TW" sz="1200" b="1" i="0" u="none" strike="noStrike" cap="none" normalizeH="0" baseline="0" dirty="0">
                <a:solidFill>
                  <a:srgbClr val="000000"/>
                </a:solidFill>
                <a:highlight>
                  <a:srgbClr val="000000">
                    <a:alpha val="0"/>
                  </a:srgbClr>
                </a:highlight>
                <a:latin typeface="Arial"/>
                <a:ea typeface="Times New Roman"/>
              </a:rPr>
              <a:t>如果您尚未準備好使用 EVZIO，請放</a:t>
            </a:r>
          </a:p>
          <a:p>
            <a:pPr marL="0" marR="0" lvl="0" indent="0" algn="l" defTabSz="914400" rtl="0" eaLnBrk="0" fontAlgn="base" latinLnBrk="0" hangingPunct="0">
              <a:lnSpc>
                <a:spcPct val="100000"/>
              </a:lnSpc>
              <a:spcBef>
                <a:spcPct val="0"/>
              </a:spcBef>
              <a:spcAft>
                <a:spcPct val="0"/>
              </a:spcAft>
              <a:buClrTx/>
              <a:buSzTx/>
              <a:buFontTx/>
              <a:buNone/>
            </a:pPr>
            <a:r>
              <a:rPr kumimoji="0" lang="zh-TW" sz="1200" b="1" i="0" u="none" strike="noStrike" cap="none" normalizeH="0" baseline="0" dirty="0">
                <a:solidFill>
                  <a:srgbClr val="000000"/>
                </a:solidFill>
                <a:highlight>
                  <a:srgbClr val="000000">
                    <a:alpha val="0"/>
                  </a:srgbClr>
                </a:highlight>
                <a:latin typeface="Arial"/>
                <a:ea typeface="Times New Roman"/>
              </a:rPr>
              <a:t>回外殼中以備後用</a:t>
            </a:r>
            <a:r>
              <a:rPr kumimoji="0" lang="zh-TW" sz="1200" b="1" i="0" u="none" strike="noStrike" cap="none" normalizeH="0" baseline="0" dirty="0" smtClean="0">
                <a:solidFill>
                  <a:srgbClr val="000000"/>
                </a:solidFill>
                <a:highlight>
                  <a:srgbClr val="000000">
                    <a:alpha val="0"/>
                  </a:srgbClr>
                </a:highlight>
                <a:latin typeface="Arial"/>
                <a:ea typeface="Times New Roman"/>
              </a:rPr>
              <a:t>。</a:t>
            </a:r>
            <a:endParaRPr kumimoji="0" lang="en-US" altLang="zh-TW" sz="1200" b="1" i="0" u="none" strike="noStrike" cap="none" normalizeH="0" baseline="0" dirty="0" smtClean="0">
              <a:solidFill>
                <a:srgbClr val="000000"/>
              </a:solidFill>
              <a:highlight>
                <a:srgbClr val="000000">
                  <a:alpha val="0"/>
                </a:srgbClr>
              </a:highlight>
              <a:latin typeface="Arial"/>
              <a:ea typeface="Times New Roman"/>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200" b="1" dirty="0">
              <a:ln>
                <a:noFill/>
              </a:ln>
              <a:solidFill>
                <a:srgbClr val="000000"/>
              </a:solidFill>
              <a:effectLst/>
              <a:highlight>
                <a:srgbClr val="000000">
                  <a:alpha val="0"/>
                </a:srgbClr>
              </a:highlight>
              <a:latin typeface="Arial"/>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343400" y="2795707"/>
            <a:ext cx="285880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pPr>
            <a:r>
              <a:rPr kumimoji="0" lang="zh-TW" sz="1200" b="1" i="0" u="none" strike="noStrike" cap="none" normalizeH="0" baseline="0" dirty="0">
                <a:solidFill>
                  <a:srgbClr val="471574"/>
                </a:solidFill>
                <a:highlight>
                  <a:srgbClr val="000000">
                    <a:alpha val="0"/>
                  </a:srgbClr>
                </a:highlight>
                <a:latin typeface="Arial"/>
                <a:ea typeface="Times New Roman"/>
              </a:rPr>
              <a:t>拉下紅色安全防護罩。</a:t>
            </a:r>
            <a:r>
              <a:rPr kumimoji="0" lang="zh-TW" sz="1200" b="0" i="0" u="none" strike="noStrike" cap="none" normalizeH="0" baseline="0" dirty="0">
                <a:solidFill>
                  <a:srgbClr val="000000"/>
                </a:solidFill>
                <a:highlight>
                  <a:srgbClr val="000000">
                    <a:alpha val="0"/>
                  </a:srgbClr>
                </a:highlight>
                <a:latin typeface="Arial"/>
                <a:ea typeface="Times New Roman"/>
              </a:rPr>
              <a:t>為減少意外注射的機會，請勿觸摸自動注射器的</a:t>
            </a:r>
            <a:r>
              <a:rPr kumimoji="0" lang="zh-TW" sz="1200" b="1" i="0" u="none" strike="noStrike" cap="none" normalizeH="0" baseline="0" dirty="0">
                <a:solidFill>
                  <a:srgbClr val="000000"/>
                </a:solidFill>
                <a:highlight>
                  <a:srgbClr val="000000">
                    <a:alpha val="0"/>
                  </a:srgbClr>
                </a:highlight>
                <a:latin typeface="Arial"/>
                <a:ea typeface="Times New Roman"/>
              </a:rPr>
              <a:t>黑色</a:t>
            </a:r>
            <a:r>
              <a:rPr kumimoji="0" lang="zh-TW" sz="1200" b="0" i="0" u="none" strike="noStrike" cap="none" normalizeH="0" baseline="0" dirty="0">
                <a:solidFill>
                  <a:srgbClr val="000000"/>
                </a:solidFill>
                <a:highlight>
                  <a:srgbClr val="000000">
                    <a:alpha val="0"/>
                  </a:srgbClr>
                </a:highlight>
                <a:latin typeface="Arial"/>
                <a:ea typeface="Times New Roman"/>
              </a:rPr>
              <a:t>底座（該處是針頭伸出的地方）。如果意外注射，請立即尋求醫療幫助。</a:t>
            </a:r>
            <a:endParaRPr kumimoji="0" lang="en-US" altLang="en-U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16" name="Rectangle 14"/>
          <p:cNvSpPr>
            <a:spLocks noChangeArrowheads="1"/>
          </p:cNvSpPr>
          <p:nvPr/>
        </p:nvSpPr>
        <p:spPr bwMode="auto">
          <a:xfrm>
            <a:off x="2590322" y="4752225"/>
            <a:ext cx="54106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ct val="120000"/>
              </a:lnSpc>
              <a:spcBef>
                <a:spcPct val="0"/>
              </a:spcBef>
              <a:spcAft>
                <a:spcPct val="0"/>
              </a:spcAft>
              <a:buClrTx/>
              <a:buSzTx/>
              <a:buFontTx/>
              <a:buNone/>
            </a:pPr>
            <a:r>
              <a:rPr kumimoji="0" lang="zh-TW" sz="1200" b="1" i="0" u="none" strike="noStrike" cap="none" normalizeH="0" baseline="0" dirty="0">
                <a:solidFill>
                  <a:srgbClr val="471574"/>
                </a:solidFill>
                <a:highlight>
                  <a:srgbClr val="000000">
                    <a:alpha val="0"/>
                  </a:srgbClr>
                </a:highlight>
                <a:latin typeface="Arial"/>
                <a:ea typeface="Times New Roman"/>
              </a:rPr>
              <a:t>如有必要，將黑色末端穿過衣服（褲子、牛仔褲等）抵靠大腿外側，然後用力按壓並固定 5 秒鐘。</a:t>
            </a:r>
            <a:endParaRPr kumimoji="0" lang="en-US" altLang="en-US"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20000"/>
              </a:lnSpc>
              <a:spcBef>
                <a:spcPct val="0"/>
              </a:spcBef>
              <a:spcAft>
                <a:spcPct val="0"/>
              </a:spcAft>
              <a:buClrTx/>
              <a:buSzTx/>
              <a:buFontTx/>
              <a:buNone/>
            </a:pPr>
            <a:r>
              <a:rPr kumimoji="0" lang="en-US" altLang="en-US" sz="1200" b="1" i="0" u="none" strike="noStrike" cap="none" normalizeH="0" baseline="0" dirty="0" smtClean="0">
                <a:ln>
                  <a:noFill/>
                </a:ln>
                <a:solidFill>
                  <a:srgbClr val="000000"/>
                </a:solidFill>
                <a:effectLst/>
                <a:latin typeface="Arial" pitchFamily="34" charset="0"/>
                <a:ea typeface="Times New Roman" panose="02020603050405020304" pitchFamily="18" charset="0"/>
              </a:rPr>
              <a:t> </a:t>
            </a:r>
            <a:endParaRPr kumimoji="0" lang="en-US" altLang="en-US"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20000"/>
              </a:lnSpc>
              <a:spcBef>
                <a:spcPct val="0"/>
              </a:spcBef>
              <a:spcAft>
                <a:spcPct val="0"/>
              </a:spcAft>
              <a:buClrTx/>
              <a:buSzTx/>
              <a:buFontTx/>
              <a:buNone/>
            </a:pPr>
            <a:r>
              <a:rPr kumimoji="0" lang="zh-TW" sz="1200" b="1" i="0" u="none" strike="noStrike" cap="none" normalizeH="0" baseline="0" dirty="0">
                <a:solidFill>
                  <a:srgbClr val="000000"/>
                </a:solidFill>
                <a:highlight>
                  <a:srgbClr val="000000">
                    <a:alpha val="0"/>
                  </a:srgbClr>
                </a:highlight>
                <a:latin typeface="Arial"/>
                <a:ea typeface="Times New Roman"/>
              </a:rPr>
              <a:t>注意：</a:t>
            </a:r>
            <a:r>
              <a:rPr kumimoji="0" lang="zh-TW" sz="1200" b="0" i="0" u="none" strike="noStrike" cap="none" normalizeH="0" baseline="0" dirty="0">
                <a:solidFill>
                  <a:srgbClr val="000000"/>
                </a:solidFill>
                <a:highlight>
                  <a:srgbClr val="000000">
                    <a:alpha val="0"/>
                  </a:srgbClr>
                </a:highlight>
                <a:latin typeface="Arial"/>
                <a:ea typeface="Times New Roman"/>
              </a:rPr>
              <a:t>針頭將注射，然後向上縮回到 EVZIO 自動注射器中，使用後不可見。</a:t>
            </a:r>
            <a:endParaRPr kumimoji="0" lang="en-US" altLang="en-US" sz="1800" b="0" i="0" u="none" strike="noStrike" cap="none" normalizeH="0" baseline="0" dirty="0" smtClean="0">
              <a:ln>
                <a:noFill/>
              </a:ln>
              <a:solidFill>
                <a:schemeClr val="tx1"/>
              </a:solidFill>
              <a:effectLst/>
              <a:latin typeface="Arial" pitchFamily="34" charset="0"/>
            </a:endParaRPr>
          </a:p>
        </p:txBody>
      </p:sp>
      <p:sp>
        <p:nvSpPr>
          <p:cNvPr id="20" name="Rectangle 19"/>
          <p:cNvSpPr/>
          <p:nvPr/>
        </p:nvSpPr>
        <p:spPr>
          <a:xfrm>
            <a:off x="479640" y="4200430"/>
            <a:ext cx="7784250" cy="461665"/>
          </a:xfrm>
          <a:prstGeom prst="rect">
            <a:avLst/>
          </a:prstGeom>
        </p:spPr>
        <p:txBody>
          <a:bodyPr wrap="square">
            <a:noAutofit/>
          </a:bodyPr>
          <a:lstStyle/>
          <a:p>
            <a:pPr lvl="0" rtl="0" eaLnBrk="0" hangingPunct="0"/>
            <a:r>
              <a:rPr lang="zh-TW" sz="1200" b="1" i="0" u="none" strike="noStrike" dirty="0">
                <a:solidFill>
                  <a:srgbClr val="000000"/>
                </a:solidFill>
                <a:highlight>
                  <a:srgbClr val="000000">
                    <a:alpha val="0"/>
                  </a:srgbClr>
                </a:highlight>
                <a:latin typeface="Arial"/>
                <a:ea typeface="Times New Roman"/>
              </a:rPr>
              <a:t>注：紅色</a:t>
            </a:r>
            <a:r>
              <a:rPr lang="zh-TW" sz="1200" b="0" i="0" u="none" strike="noStrike" dirty="0">
                <a:solidFill>
                  <a:srgbClr val="000000"/>
                </a:solidFill>
                <a:highlight>
                  <a:srgbClr val="000000">
                    <a:alpha val="0"/>
                  </a:srgbClr>
                </a:highlight>
                <a:latin typeface="Arial"/>
                <a:ea typeface="Times New Roman"/>
              </a:rPr>
              <a:t>安全罩為緊密貼合設計。</a:t>
            </a:r>
            <a:r>
              <a:rPr lang="zh-TW" sz="1200" b="1" i="0" u="none" strike="noStrike" dirty="0">
                <a:solidFill>
                  <a:srgbClr val="000000"/>
                </a:solidFill>
                <a:highlight>
                  <a:srgbClr val="000000">
                    <a:alpha val="0"/>
                  </a:srgbClr>
                </a:highlight>
                <a:latin typeface="Arial"/>
                <a:ea typeface="Times New Roman"/>
              </a:rPr>
              <a:t>用力拉動以將其卸下。卸下紅色安全防護罩後，請勿對其進行更換。</a:t>
            </a:r>
            <a:endParaRPr lang="en-US" altLang="en-US" sz="600" dirty="0">
              <a:solidFill>
                <a:srgbClr val="000000"/>
              </a:solidFill>
              <a:latin typeface="Arial" panose="020B0604020202020204" pitchFamily="34" charset="0"/>
            </a:endParaRPr>
          </a:p>
        </p:txBody>
      </p:sp>
      <p:sp>
        <p:nvSpPr>
          <p:cNvPr id="25" name="TextBox 24"/>
          <p:cNvSpPr txBox="1"/>
          <p:nvPr/>
        </p:nvSpPr>
        <p:spPr>
          <a:xfrm>
            <a:off x="4724400" y="1149030"/>
            <a:ext cx="2895600" cy="461665"/>
          </a:xfrm>
          <a:prstGeom prst="rect">
            <a:avLst/>
          </a:prstGeom>
          <a:noFill/>
        </p:spPr>
        <p:txBody>
          <a:bodyPr wrap="square" rtlCol="0">
            <a:noAutofit/>
          </a:bodyPr>
          <a:lstStyle/>
          <a:p>
            <a:r>
              <a:rPr lang="zh-TW"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每個套件 2 劑</a:t>
            </a:r>
            <a:endParaRPr lang="en-US" sz="2400" b="1" dirty="0">
              <a:ln>
                <a:solidFill>
                  <a:srgbClr val="7030A0"/>
                </a:solidFill>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6" name="Picture 25" descr="REVIVEBannerMay2015.jpg"/>
          <p:cNvPicPr>
            <a:picLocks noChangeAspect="1"/>
          </p:cNvPicPr>
          <p:nvPr/>
        </p:nvPicPr>
        <p:blipFill>
          <a:blip r:embed="rId6">
            <a:extLst>
              <a:ext uri="{BEBA8EAE-BF5A-486C-A8C5-ECC9F3942E4B}">
                <a14:imgProps xmlns:a14="http://schemas.microsoft.com/office/drawing/2010/main">
                  <a14:imgLayer r:embed="rId7">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2618091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103" y="358226"/>
            <a:ext cx="7406640" cy="1356360"/>
          </a:xfrm>
        </p:spPr>
        <p:txBody>
          <a:bodyPr>
            <a:noAutofit/>
          </a:bodyPr>
          <a:lstStyle/>
          <a:p>
            <a:pPr rtl="0"/>
            <a:r>
              <a:rPr lang="zh-TW" sz="4000" b="0" i="0" u="none" strike="noStrike" dirty="0">
                <a:highlight>
                  <a:srgbClr val="000000">
                    <a:alpha val="0"/>
                  </a:srgbClr>
                </a:highlight>
                <a:latin typeface="Calibri"/>
                <a:cs typeface="Calibri"/>
              </a:rPr>
              <a:t>可注射納洛酮</a:t>
            </a:r>
            <a:endParaRPr lang="en-US" sz="4000" dirty="0">
              <a:latin typeface="Calibri" panose="020F0502020204030204" pitchFamily="34" charset="0"/>
              <a:cs typeface="Calibri" panose="020F0502020204030204" pitchFamily="34" charset="0"/>
            </a:endParaRPr>
          </a:p>
        </p:txBody>
      </p:sp>
      <p:pic>
        <p:nvPicPr>
          <p:cNvPr id="16" name="Picture 15" descr="REVIVEBannerMay2015.jpg"/>
          <p:cNvPicPr>
            <a:picLocks noChangeAspect="1"/>
          </p:cNvPicPr>
          <p:nvPr/>
        </p:nvPicPr>
        <p:blipFill>
          <a:blip r:embed="rId2">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961894" y="310144"/>
            <a:ext cx="1929844" cy="538583"/>
          </a:xfrm>
          <a:prstGeom prst="rect">
            <a:avLst/>
          </a:prstGeom>
          <a:solidFill>
            <a:schemeClr val="bg1"/>
          </a:solidFill>
        </p:spPr>
      </p:pic>
      <p:pic>
        <p:nvPicPr>
          <p:cNvPr id="15" name="Picture 14"/>
          <p:cNvPicPr/>
          <p:nvPr/>
        </p:nvPicPr>
        <p:blipFill>
          <a:blip r:embed="rId4"/>
          <a:srcRect l="51755" b="29391"/>
          <a:stretch>
            <a:fillRect/>
          </a:stretch>
        </p:blipFill>
        <p:spPr bwMode="auto">
          <a:xfrm flipV="1">
            <a:off x="4907541" y="1059852"/>
            <a:ext cx="3505200" cy="49911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3431" y="2359224"/>
            <a:ext cx="4572000" cy="1569660"/>
          </a:xfrm>
          <a:prstGeom prst="rect">
            <a:avLst/>
          </a:prstGeom>
        </p:spPr>
        <p:txBody>
          <a:bodyPr>
            <a:noAutofit/>
          </a:bodyPr>
          <a:lstStyle/>
          <a:p>
            <a:pPr marL="320040" indent="-285750" algn="just" rtl="0">
              <a:lnSpc>
                <a:spcPct val="120000"/>
              </a:lnSpc>
              <a:buFont typeface="Arial" pitchFamily="34" charset="0"/>
              <a:buChar char="•"/>
            </a:pPr>
            <a:r>
              <a:rPr lang="zh-TW" sz="1600" b="0" i="0" u="none" strike="noStrike" dirty="0">
                <a:highlight>
                  <a:srgbClr val="000000">
                    <a:alpha val="0"/>
                  </a:srgbClr>
                </a:highlight>
                <a:latin typeface="Calibri"/>
                <a:cs typeface="Calibri"/>
              </a:rPr>
              <a:t>使用長針：</a:t>
            </a:r>
            <a:r>
              <a:rPr lang="zh-TW" sz="1600" b="0" i="0" u="none" strike="noStrike" dirty="0">
                <a:highlight>
                  <a:srgbClr val="000000">
                    <a:alpha val="0"/>
                  </a:srgbClr>
                </a:highlight>
                <a:latin typeface="Calibri"/>
                <a:ea typeface="Times New Roman"/>
                <a:cs typeface="Calibri"/>
              </a:rPr>
              <a:t>弗吉尼亞州要求使用（3mL）注射器，針頭應具有 23-25 規格和 1-1.5 英寸肌內 (IM) 針</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320040" indent="-285750" algn="just" rtl="0">
              <a:lnSpc>
                <a:spcPct val="120000"/>
              </a:lnSpc>
              <a:buFont typeface="Arial" pitchFamily="34" charset="0"/>
              <a:buChar char="•"/>
            </a:pPr>
            <a:r>
              <a:rPr lang="zh-TW" sz="1600" b="0" i="0" u="none" strike="noStrike" dirty="0">
                <a:highlight>
                  <a:srgbClr val="000000">
                    <a:alpha val="0"/>
                  </a:srgbClr>
                </a:highlight>
                <a:latin typeface="Calibri"/>
                <a:cs typeface="Calibri"/>
              </a:rPr>
              <a:t>可行時，請先用酒精棉籤清潔皮膚。</a:t>
            </a:r>
          </a:p>
          <a:p>
            <a:pPr marL="320040" indent="-285750" algn="just" rtl="0">
              <a:lnSpc>
                <a:spcPct val="120000"/>
              </a:lnSpc>
              <a:buFont typeface="Arial" pitchFamily="34" charset="0"/>
              <a:buChar char="•"/>
            </a:pPr>
            <a:r>
              <a:rPr lang="zh-TW" sz="1600" b="0" i="0" u="none" strike="noStrike" dirty="0">
                <a:highlight>
                  <a:srgbClr val="000000">
                    <a:alpha val="0"/>
                  </a:srgbClr>
                </a:highlight>
                <a:latin typeface="Calibri"/>
                <a:cs typeface="Calibri"/>
              </a:rPr>
              <a:t>必要時可以穿過衣服注射，是沒關係的。</a:t>
            </a:r>
          </a:p>
        </p:txBody>
      </p:sp>
      <p:pic>
        <p:nvPicPr>
          <p:cNvPr id="17" name="Picture 2" descr="Cross-section of skin, subcutaneous tissue and muscle with needle injected at a ninety-degree angl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9362" y="4889169"/>
            <a:ext cx="2100069" cy="15750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a:off x="2271282" y="5257800"/>
            <a:ext cx="1005318" cy="2953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284501" y="4675457"/>
            <a:ext cx="1600200" cy="738664"/>
          </a:xfrm>
          <a:prstGeom prst="rect">
            <a:avLst/>
          </a:prstGeom>
          <a:noFill/>
        </p:spPr>
        <p:txBody>
          <a:bodyPr wrap="square" rtlCol="0">
            <a:noAutofit/>
          </a:bodyPr>
          <a:lstStyle/>
          <a:p>
            <a:pPr rtl="0"/>
            <a:r>
              <a:rPr lang="zh-TW" sz="1400" b="0" i="0" u="none" strike="noStrike" dirty="0" smtClean="0">
                <a:highlight>
                  <a:srgbClr val="000000">
                    <a:alpha val="0"/>
                  </a:srgbClr>
                </a:highlight>
                <a:latin typeface="Calibri"/>
                <a:cs typeface="Calibri"/>
              </a:rPr>
              <a:t>90</a:t>
            </a:r>
            <a:r>
              <a:rPr lang="zh-TW" sz="1400" b="0" i="0" u="none" strike="noStrike" dirty="0" smtClean="0">
                <a:highlight>
                  <a:srgbClr val="000000">
                    <a:alpha val="0"/>
                  </a:srgbClr>
                </a:highlight>
                <a:latin typeface="Arial"/>
              </a:rPr>
              <a:t>°</a:t>
            </a:r>
            <a:r>
              <a:rPr lang="zh-TW" sz="1400" b="0" i="0" u="none" strike="noStrike" dirty="0" smtClean="0">
                <a:highlight>
                  <a:srgbClr val="000000">
                    <a:alpha val="0"/>
                  </a:srgbClr>
                </a:highlight>
                <a:latin typeface="Calibri"/>
                <a:cs typeface="Calibri"/>
              </a:rPr>
              <a:t> </a:t>
            </a:r>
            <a:r>
              <a:rPr lang="zh-TW" sz="1400" b="0" i="0" u="none" strike="noStrike" dirty="0">
                <a:highlight>
                  <a:srgbClr val="000000">
                    <a:alpha val="0"/>
                  </a:srgbClr>
                </a:highlight>
                <a:latin typeface="Calibri"/>
                <a:cs typeface="Calibri"/>
              </a:rPr>
              <a:t>角確保</a:t>
            </a:r>
            <a:r>
              <a:rPr lang="zh-TW" sz="1400" b="0" i="0" u="none" strike="noStrike" dirty="0" smtClean="0">
                <a:highlight>
                  <a:srgbClr val="000000">
                    <a:alpha val="0"/>
                  </a:srgbClr>
                </a:highlight>
                <a:latin typeface="Calibri"/>
                <a:cs typeface="Calibri"/>
              </a:rPr>
              <a:t>您</a:t>
            </a:r>
            <a:r>
              <a:rPr lang="en-US" altLang="zh-TW" sz="1400" b="0" i="0" u="none" strike="noStrike" dirty="0" smtClean="0">
                <a:highlight>
                  <a:srgbClr val="000000">
                    <a:alpha val="0"/>
                  </a:srgbClr>
                </a:highlight>
                <a:latin typeface="Calibri"/>
                <a:cs typeface="Calibri"/>
              </a:rPr>
              <a:t/>
            </a:r>
            <a:br>
              <a:rPr lang="en-US" altLang="zh-TW" sz="1400" b="0" i="0" u="none" strike="noStrike" dirty="0" smtClean="0">
                <a:highlight>
                  <a:srgbClr val="000000">
                    <a:alpha val="0"/>
                  </a:srgbClr>
                </a:highlight>
                <a:latin typeface="Calibri"/>
                <a:cs typeface="Calibri"/>
              </a:rPr>
            </a:br>
            <a:r>
              <a:rPr lang="zh-TW" sz="1400" b="0" i="0" u="none" strike="noStrike" dirty="0" smtClean="0">
                <a:highlight>
                  <a:srgbClr val="000000">
                    <a:alpha val="0"/>
                  </a:srgbClr>
                </a:highlight>
                <a:latin typeface="Calibri"/>
                <a:cs typeface="Calibri"/>
              </a:rPr>
              <a:t>到</a:t>
            </a:r>
            <a:r>
              <a:rPr lang="zh-TW" sz="1400" b="0" i="0" u="none" strike="noStrike" dirty="0">
                <a:highlight>
                  <a:srgbClr val="000000">
                    <a:alpha val="0"/>
                  </a:srgbClr>
                </a:highlight>
                <a:latin typeface="Calibri"/>
                <a:cs typeface="Calibri"/>
              </a:rPr>
              <a:t>達肌肉</a:t>
            </a:r>
            <a:endParaRPr lang="en-US" sz="1400" dirty="0">
              <a:latin typeface="Calibri" panose="020F0502020204030204" pitchFamily="34" charset="0"/>
              <a:cs typeface="Calibri" panose="020F0502020204030204" pitchFamily="34" charset="0"/>
            </a:endParaRPr>
          </a:p>
        </p:txBody>
      </p:sp>
      <p:sp>
        <p:nvSpPr>
          <p:cNvPr id="3" name="TextBox 2"/>
          <p:cNvSpPr txBox="1"/>
          <p:nvPr/>
        </p:nvSpPr>
        <p:spPr>
          <a:xfrm>
            <a:off x="527103" y="1295400"/>
            <a:ext cx="4121097" cy="584775"/>
          </a:xfrm>
          <a:prstGeom prst="rect">
            <a:avLst/>
          </a:prstGeom>
          <a:noFill/>
        </p:spPr>
        <p:txBody>
          <a:bodyPr wrap="square" rtlCol="0">
            <a:noAutofit/>
          </a:bodyPr>
          <a:lstStyle/>
          <a:p>
            <a:pPr rtl="0"/>
            <a:r>
              <a:rPr lang="en-US" altLang="zh-TW" sz="1600" b="1" i="0" u="none" strike="noStrike" dirty="0" smtClean="0">
                <a:solidFill>
                  <a:srgbClr val="C00000"/>
                </a:solidFill>
                <a:highlight>
                  <a:srgbClr val="000000">
                    <a:alpha val="0"/>
                  </a:srgbClr>
                </a:highlight>
                <a:latin typeface="Arial"/>
              </a:rPr>
              <a:t>         </a:t>
            </a:r>
            <a:r>
              <a:rPr lang="zh-TW" sz="1600" b="1" i="0" u="none" strike="noStrike" dirty="0" smtClean="0">
                <a:solidFill>
                  <a:srgbClr val="C00000"/>
                </a:solidFill>
                <a:highlight>
                  <a:srgbClr val="000000">
                    <a:alpha val="0"/>
                  </a:srgbClr>
                </a:highlight>
                <a:latin typeface="Arial"/>
              </a:rPr>
              <a:t>這</a:t>
            </a:r>
            <a:r>
              <a:rPr lang="zh-TW" sz="1600" b="1" i="0" u="none" strike="noStrike" dirty="0">
                <a:solidFill>
                  <a:srgbClr val="C00000"/>
                </a:solidFill>
                <a:highlight>
                  <a:srgbClr val="000000">
                    <a:alpha val="0"/>
                  </a:srgbClr>
                </a:highlight>
                <a:latin typeface="Arial"/>
              </a:rPr>
              <a:t>節課不教授</a:t>
            </a:r>
            <a:r>
              <a:rPr lang="zh-TW" sz="1600" b="1" i="0" u="sng" strike="noStrike" dirty="0">
                <a:solidFill>
                  <a:srgbClr val="C00000"/>
                </a:solidFill>
                <a:highlight>
                  <a:srgbClr val="000000">
                    <a:alpha val="0"/>
                  </a:srgbClr>
                </a:highlight>
                <a:latin typeface="Arial"/>
              </a:rPr>
              <a:t>如何</a:t>
            </a:r>
            <a:r>
              <a:rPr lang="zh-TW" sz="1600" b="1" i="0" u="none" strike="noStrike" dirty="0">
                <a:solidFill>
                  <a:srgbClr val="C00000"/>
                </a:solidFill>
                <a:highlight>
                  <a:srgbClr val="000000">
                    <a:alpha val="0"/>
                  </a:srgbClr>
                </a:highlight>
                <a:latin typeface="Arial"/>
              </a:rPr>
              <a:t>注射</a:t>
            </a:r>
            <a:endParaRPr lang="en-US" sz="1600" b="1" dirty="0">
              <a:solidFill>
                <a:srgbClr val="C00000"/>
              </a:solidFill>
            </a:endParaRPr>
          </a:p>
        </p:txBody>
      </p:sp>
    </p:spTree>
    <p:extLst>
      <p:ext uri="{BB962C8B-B14F-4D97-AF65-F5344CB8AC3E}">
        <p14:creationId xmlns:p14="http://schemas.microsoft.com/office/powerpoint/2010/main" val="1983509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3600" b="0" i="0" u="none" strike="noStrike">
                <a:highlight>
                  <a:srgbClr val="000000">
                    <a:alpha val="0"/>
                  </a:srgbClr>
                </a:highlight>
                <a:latin typeface="Calibri"/>
                <a:cs typeface="Calibri"/>
              </a:rPr>
              <a:t>如何儲存納洛酮</a:t>
            </a:r>
            <a:endParaRPr lang="en-US" sz="36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5478" y="1828800"/>
            <a:ext cx="7831322" cy="4038600"/>
          </a:xfrm>
        </p:spPr>
        <p:txBody>
          <a:bodyPr>
            <a:noAutofit/>
          </a:bodyPr>
          <a:lstStyle/>
          <a:p>
            <a:pPr lvl="0" algn="just" rtl="0">
              <a:lnSpc>
                <a:spcPct val="105000"/>
              </a:lnSpc>
            </a:pPr>
            <a:r>
              <a:rPr lang="zh-TW" sz="1800" b="0" i="0" u="none" strike="noStrike" dirty="0">
                <a:highlight>
                  <a:srgbClr val="000000">
                    <a:alpha val="0"/>
                  </a:srgbClr>
                </a:highlight>
                <a:latin typeface="Calibri"/>
                <a:cs typeface="Calibri"/>
              </a:rPr>
              <a:t>納洛酮的保質期約為 2 年（請檢查產品上的標籤。）請存儲在 59°F 至 77°F 之間。</a:t>
            </a:r>
            <a:endParaRPr lang="en-US" sz="1800" dirty="0">
              <a:latin typeface="Calibri" panose="020F0502020204030204" pitchFamily="34" charset="0"/>
              <a:cs typeface="Calibri" panose="020F0502020204030204" pitchFamily="34" charset="0"/>
            </a:endParaRPr>
          </a:p>
          <a:p>
            <a:pPr algn="just" rtl="0">
              <a:lnSpc>
                <a:spcPct val="105000"/>
              </a:lnSpc>
            </a:pPr>
            <a:r>
              <a:rPr lang="zh-TW" sz="1800" b="0" i="0" u="none" strike="noStrike" dirty="0">
                <a:highlight>
                  <a:srgbClr val="000000">
                    <a:alpha val="0"/>
                  </a:srgbClr>
                </a:highlight>
                <a:latin typeface="Calibri"/>
                <a:cs typeface="Calibri"/>
              </a:rPr>
              <a:t>納洛酮可在 104°F 以下的溫度短期保存。</a:t>
            </a:r>
            <a:endParaRPr lang="en-US" sz="1800" dirty="0">
              <a:latin typeface="Calibri" panose="020F0502020204030204" pitchFamily="34" charset="0"/>
              <a:cs typeface="Calibri" panose="020F0502020204030204" pitchFamily="34" charset="0"/>
            </a:endParaRPr>
          </a:p>
          <a:p>
            <a:pPr algn="just" rtl="0">
              <a:lnSpc>
                <a:spcPct val="105000"/>
              </a:lnSpc>
            </a:pPr>
            <a:r>
              <a:rPr lang="zh-TW" sz="1800" b="0" i="0" u="none" strike="noStrike" dirty="0">
                <a:highlight>
                  <a:srgbClr val="000000">
                    <a:alpha val="0"/>
                  </a:srgbClr>
                </a:highlight>
                <a:latin typeface="Calibri"/>
                <a:cs typeface="Calibri"/>
              </a:rPr>
              <a:t>在炎熱的夏天，請勿將納洛酮存放在汽車中。</a:t>
            </a:r>
          </a:p>
          <a:p>
            <a:pPr algn="just" rtl="0">
              <a:lnSpc>
                <a:spcPct val="105000"/>
              </a:lnSpc>
            </a:pPr>
            <a:r>
              <a:rPr lang="zh-TW" sz="1800" b="0" i="0" u="none" strike="noStrike" dirty="0">
                <a:highlight>
                  <a:srgbClr val="000000">
                    <a:alpha val="0"/>
                  </a:srgbClr>
                </a:highlight>
                <a:latin typeface="Calibri"/>
                <a:cs typeface="Calibri"/>
              </a:rPr>
              <a:t>請勿冷凍或在冬季將納洛酮留在車內。</a:t>
            </a:r>
          </a:p>
          <a:p>
            <a:pPr algn="just" rtl="0">
              <a:lnSpc>
                <a:spcPct val="105000"/>
              </a:lnSpc>
            </a:pPr>
            <a:r>
              <a:rPr lang="zh-TW" sz="1800" b="0" i="0" u="none" strike="noStrike" dirty="0">
                <a:highlight>
                  <a:srgbClr val="000000">
                    <a:alpha val="0"/>
                  </a:srgbClr>
                </a:highlight>
                <a:latin typeface="Calibri"/>
                <a:cs typeface="Calibri"/>
              </a:rPr>
              <a:t>如果納洛酮儲存不當，效果可能不那麼理想。僅當您有納洛酮替代品時，才將其丟棄。如果您在需要之前不更換納洛酮，則最好使用它，即使它沒有正確存儲。</a:t>
            </a:r>
          </a:p>
          <a:p>
            <a:pPr algn="just" rtl="0">
              <a:lnSpc>
                <a:spcPct val="105000"/>
              </a:lnSpc>
            </a:pPr>
            <a:r>
              <a:rPr lang="zh-TW" sz="1800" b="0" i="0" u="none" strike="noStrike" dirty="0">
                <a:highlight>
                  <a:srgbClr val="000000">
                    <a:alpha val="0"/>
                  </a:srgbClr>
                </a:highlight>
                <a:latin typeface="Calibri"/>
                <a:cs typeface="Calibri"/>
              </a:rPr>
              <a:t>納洛酮過期時不會造成傷害，因此如果沒有新劑量，您可以在緊急情況下使用過期劑量。</a:t>
            </a:r>
          </a:p>
          <a:p>
            <a:pPr lvl="0" algn="just" rtl="0">
              <a:lnSpc>
                <a:spcPct val="105000"/>
              </a:lnSpc>
            </a:pPr>
            <a:r>
              <a:rPr lang="zh-TW" sz="1800" b="0" i="0" u="none" strike="noStrike" dirty="0">
                <a:highlight>
                  <a:srgbClr val="000000">
                    <a:alpha val="0"/>
                  </a:srgbClr>
                </a:highlight>
                <a:latin typeface="Calibri"/>
                <a:cs typeface="Calibri"/>
              </a:rPr>
              <a:t>存放在黑暗的地方並避免光線。</a:t>
            </a:r>
          </a:p>
          <a:p>
            <a:pPr lvl="0" algn="just" rtl="0">
              <a:lnSpc>
                <a:spcPct val="105000"/>
              </a:lnSpc>
            </a:pPr>
            <a:r>
              <a:rPr lang="zh-TW" sz="1800" b="0" i="0" u="none" strike="noStrike" dirty="0">
                <a:highlight>
                  <a:srgbClr val="000000">
                    <a:alpha val="0"/>
                  </a:srgbClr>
                </a:highlight>
                <a:latin typeface="Calibri"/>
                <a:cs typeface="Calibri"/>
              </a:rPr>
              <a:t>放在兒童接觸不到的地方。</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231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3600" b="0" i="0" u="none" strike="noStrike">
                <a:highlight>
                  <a:srgbClr val="000000">
                    <a:alpha val="0"/>
                  </a:srgbClr>
                </a:highlight>
                <a:latin typeface="Calibri"/>
                <a:cs typeface="Calibri"/>
              </a:rPr>
              <a:t>納洛酮的安全性</a:t>
            </a:r>
            <a:endParaRPr lang="en-US" sz="3600"/>
          </a:p>
        </p:txBody>
      </p:sp>
      <p:sp>
        <p:nvSpPr>
          <p:cNvPr id="3" name="Content Placeholder 2"/>
          <p:cNvSpPr>
            <a:spLocks noGrp="1"/>
          </p:cNvSpPr>
          <p:nvPr>
            <p:ph idx="1"/>
          </p:nvPr>
        </p:nvSpPr>
        <p:spPr/>
        <p:txBody>
          <a:bodyPr>
            <a:noAutofit/>
          </a:bodyPr>
          <a:lstStyle/>
          <a:p>
            <a:pPr marL="34290" indent="0" algn="just" rtl="0">
              <a:lnSpc>
                <a:spcPct val="120000"/>
              </a:lnSpc>
              <a:buNone/>
            </a:pPr>
            <a:r>
              <a:rPr lang="zh-TW" sz="1600" b="1" i="0" u="none" strike="noStrike" dirty="0">
                <a:highlight>
                  <a:srgbClr val="000000">
                    <a:alpha val="0"/>
                  </a:srgbClr>
                </a:highlight>
                <a:latin typeface="Calibri"/>
                <a:cs typeface="Calibri"/>
              </a:rPr>
              <a:t>使用納洛酮引起的嚴重副作用非常罕見</a:t>
            </a:r>
            <a:r>
              <a:rPr lang="zh-TW" sz="1600" b="0" i="0" u="none" strike="noStrike" dirty="0">
                <a:highlight>
                  <a:srgbClr val="000000">
                    <a:alpha val="0"/>
                  </a:srgbClr>
                </a:highlight>
                <a:latin typeface="Calibri"/>
                <a:cs typeface="Calibri"/>
              </a:rPr>
              <a:t>。</a:t>
            </a:r>
            <a:endParaRPr lang="en-US" dirty="0" smtClean="0">
              <a:latin typeface="Calibri" panose="020F0502020204030204" pitchFamily="34" charset="0"/>
              <a:cs typeface="Calibri" panose="020F0502020204030204" pitchFamily="34" charset="0"/>
            </a:endParaRPr>
          </a:p>
          <a:p>
            <a:pPr marL="34290" indent="0" algn="just" rtl="0">
              <a:lnSpc>
                <a:spcPct val="120000"/>
              </a:lnSpc>
              <a:buNone/>
            </a:pPr>
            <a:r>
              <a:rPr lang="zh-TW" sz="1600" b="0" i="0" u="none" strike="noStrike" dirty="0">
                <a:highlight>
                  <a:srgbClr val="000000">
                    <a:alpha val="0"/>
                  </a:srgbClr>
                </a:highlight>
                <a:latin typeface="Calibri"/>
                <a:cs typeface="Calibri"/>
              </a:rPr>
              <a:t>在服藥過量期間使用納洛酮遠遠超過了任何副作用的風險。如果無法確定喪失意識的原因，則給予納洛酮不太可能對患者造成進一步傷害。報導的副作用通常與急性鴉片類藥物戒斷有關。</a:t>
            </a:r>
            <a:endParaRPr lang="en-US" dirty="0">
              <a:latin typeface="Calibri" panose="020F0502020204030204" pitchFamily="34" charset="0"/>
              <a:cs typeface="Calibri" panose="020F0502020204030204" pitchFamily="34" charset="0"/>
            </a:endParaRPr>
          </a:p>
          <a:p>
            <a:pPr marL="34290" indent="0" algn="just" rtl="0">
              <a:lnSpc>
                <a:spcPct val="120000"/>
              </a:lnSpc>
              <a:buNone/>
            </a:pPr>
            <a:r>
              <a:rPr lang="zh-TW" sz="1600" b="1" i="0" u="none" strike="noStrike" dirty="0">
                <a:highlight>
                  <a:srgbClr val="000000">
                    <a:alpha val="0"/>
                  </a:srgbClr>
                </a:highlight>
                <a:latin typeface="Calibri"/>
                <a:cs typeface="Calibri"/>
              </a:rPr>
              <a:t>納洛酮不會逆轉其他藥物（例如酒精、苯二氮卓類、可卡因或苯丙胺）的劑量。</a:t>
            </a:r>
            <a:endParaRPr lang="en-US" dirty="0" smtClean="0">
              <a:latin typeface="Calibri" panose="020F0502020204030204" pitchFamily="34" charset="0"/>
              <a:cs typeface="Calibri" panose="020F0502020204030204" pitchFamily="34" charset="0"/>
            </a:endParaRPr>
          </a:p>
          <a:p>
            <a:pPr marL="34290" indent="0" algn="just" rtl="0">
              <a:lnSpc>
                <a:spcPct val="120000"/>
              </a:lnSpc>
              <a:buNone/>
            </a:pPr>
            <a:r>
              <a:rPr lang="zh-TW" sz="1600" b="1" i="0" u="none" strike="noStrike" dirty="0">
                <a:highlight>
                  <a:srgbClr val="000000">
                    <a:alpha val="0"/>
                  </a:srgbClr>
                </a:highlight>
                <a:latin typeface="Calibri"/>
                <a:cs typeface="Calibri"/>
              </a:rPr>
              <a:t>納洛酮沒有濫用潛力。</a:t>
            </a:r>
          </a:p>
          <a:p>
            <a:pPr marL="34290" indent="0" algn="just" rtl="0">
              <a:lnSpc>
                <a:spcPct val="120000"/>
              </a:lnSpc>
              <a:buNone/>
            </a:pPr>
            <a:r>
              <a:rPr lang="zh-TW" sz="1600" b="1" i="0" u="none" strike="noStrike" dirty="0">
                <a:highlight>
                  <a:srgbClr val="000000">
                    <a:alpha val="0"/>
                  </a:srgbClr>
                </a:highlight>
                <a:latin typeface="Calibri"/>
                <a:cs typeface="Calibri"/>
              </a:rPr>
              <a:t>納洛酮對成人和兒童的劑量相同。</a:t>
            </a:r>
          </a:p>
        </p:txBody>
      </p:sp>
    </p:spTree>
    <p:extLst>
      <p:ext uri="{BB962C8B-B14F-4D97-AF65-F5344CB8AC3E}">
        <p14:creationId xmlns:p14="http://schemas.microsoft.com/office/powerpoint/2010/main" val="426922580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62000" y="745203"/>
            <a:ext cx="7406640" cy="1356360"/>
          </a:xfrm>
        </p:spPr>
        <p:txBody>
          <a:bodyPr>
            <a:noAutofit/>
          </a:bodyPr>
          <a:lstStyle/>
          <a:p>
            <a:pPr rtl="0"/>
            <a:r>
              <a:rPr lang="zh-TW" sz="3600" b="0" i="0" u="none" strike="noStrike">
                <a:highlight>
                  <a:srgbClr val="000000">
                    <a:alpha val="0"/>
                  </a:srgbClr>
                </a:highlight>
                <a:latin typeface="Calibri"/>
                <a:cs typeface="Calibri"/>
              </a:rPr>
              <a:t>應對鴉片類藥物過量的步驟</a:t>
            </a:r>
            <a:br>
              <a:rPr lang="zh-TW" sz="3600" b="0" i="0" u="none" strike="noStrike">
                <a:highlight>
                  <a:srgbClr val="000000">
                    <a:alpha val="0"/>
                  </a:srgbClr>
                </a:highlight>
                <a:latin typeface="Calibri"/>
                <a:cs typeface="Calibri"/>
              </a:rPr>
            </a:br>
            <a:endParaRPr lang="en-US" sz="3600" b="0"/>
          </a:p>
        </p:txBody>
      </p:sp>
      <p:sp>
        <p:nvSpPr>
          <p:cNvPr id="120835" name="Rectangle 3"/>
          <p:cNvSpPr>
            <a:spLocks noGrp="1" noChangeArrowheads="1"/>
          </p:cNvSpPr>
          <p:nvPr>
            <p:ph idx="1"/>
          </p:nvPr>
        </p:nvSpPr>
        <p:spPr>
          <a:xfrm>
            <a:off x="452398" y="1828800"/>
            <a:ext cx="8005802" cy="4411662"/>
          </a:xfrm>
        </p:spPr>
        <p:txBody>
          <a:bodyPr>
            <a:noAutofit/>
          </a:bodyPr>
          <a:lstStyle/>
          <a:p>
            <a:pPr marL="0" marR="0" indent="-457200">
              <a:lnSpc>
                <a:spcPct val="107000"/>
              </a:lnSpc>
              <a:spcBef>
                <a:spcPct val="0"/>
              </a:spcBef>
              <a:spcAft>
                <a:spcPts val="800"/>
              </a:spcAft>
              <a:buFont typeface="+mj-lt"/>
              <a:buAutoNum type="arabicPeriod"/>
            </a:pPr>
            <a:endParaRPr lang="en-US" sz="1600" dirty="0" smtClean="0">
              <a:latin typeface="Calibri" panose="020F0502020204030204" pitchFamily="34" charset="0"/>
              <a:ea typeface="Calibri" panose="020F0502020204030204" pitchFamily="34" charset="0"/>
              <a:cs typeface="Calibri" panose="020F0502020204030204" pitchFamily="34" charset="0"/>
            </a:endParaRPr>
          </a:p>
          <a:p>
            <a:pPr marL="0" marR="0" indent="-457200" rtl="0">
              <a:lnSpc>
                <a:spcPct val="107000"/>
              </a:lnSpc>
              <a:spcBef>
                <a:spcPct val="0"/>
              </a:spcBef>
              <a:spcAft>
                <a:spcPts val="800"/>
              </a:spcAft>
              <a:buFont typeface="+mj-lt"/>
              <a:buAutoNum type="arabicPeriod"/>
            </a:pPr>
            <a:r>
              <a:rPr lang="zh-TW" sz="1600" b="0" i="0" u="none" strike="noStrike" dirty="0">
                <a:highlight>
                  <a:srgbClr val="000000">
                    <a:alpha val="0"/>
                  </a:srgbClr>
                </a:highlight>
                <a:latin typeface="Calibri"/>
                <a:ea typeface="Calibri"/>
                <a:cs typeface="Calibri"/>
              </a:rPr>
              <a:t>檢查</a:t>
            </a:r>
            <a:r>
              <a:rPr lang="zh-TW" sz="1600" b="1" i="0" u="none" strike="noStrike" dirty="0">
                <a:highlight>
                  <a:srgbClr val="000000">
                    <a:alpha val="0"/>
                  </a:srgbClr>
                </a:highlight>
                <a:latin typeface="Calibri"/>
                <a:ea typeface="Calibri"/>
                <a:cs typeface="Calibri"/>
              </a:rPr>
              <a:t>反應速度</a:t>
            </a:r>
          </a:p>
          <a:p>
            <a:pPr marL="0" marR="0" indent="-457200" rtl="0">
              <a:lnSpc>
                <a:spcPct val="107000"/>
              </a:lnSpc>
              <a:spcBef>
                <a:spcPct val="0"/>
              </a:spcBef>
              <a:spcAft>
                <a:spcPts val="800"/>
              </a:spcAft>
              <a:buFont typeface="+mj-lt"/>
              <a:buAutoNum type="arabicPeriod"/>
            </a:pPr>
            <a:r>
              <a:rPr lang="zh-TW" sz="1600" b="1" i="0" u="none" strike="noStrike" dirty="0">
                <a:highlight>
                  <a:srgbClr val="000000">
                    <a:alpha val="0"/>
                  </a:srgbClr>
                </a:highlight>
                <a:latin typeface="Calibri"/>
                <a:ea typeface="Calibri"/>
                <a:cs typeface="Calibri"/>
              </a:rPr>
              <a:t>致電</a:t>
            </a:r>
            <a:r>
              <a:rPr lang="zh-TW" sz="1600" b="0" i="0" u="none" strike="noStrike" dirty="0">
                <a:highlight>
                  <a:srgbClr val="000000">
                    <a:alpha val="0"/>
                  </a:srgbClr>
                </a:highlight>
                <a:latin typeface="Calibri"/>
                <a:ea typeface="Calibri"/>
                <a:cs typeface="Calibri"/>
              </a:rPr>
              <a:t> </a:t>
            </a:r>
            <a:r>
              <a:rPr lang="zh-TW" sz="1600" b="1" i="0" u="none" strike="noStrike" dirty="0">
                <a:highlight>
                  <a:srgbClr val="000000">
                    <a:alpha val="0"/>
                  </a:srgbClr>
                </a:highlight>
                <a:latin typeface="Calibri"/>
                <a:ea typeface="Calibri"/>
                <a:cs typeface="Calibri"/>
              </a:rPr>
              <a:t>911</a:t>
            </a:r>
            <a:r>
              <a:rPr lang="zh-TW" sz="1600" b="0" i="0" u="none" strike="noStrike" dirty="0">
                <a:highlight>
                  <a:srgbClr val="000000">
                    <a:alpha val="0"/>
                  </a:srgbClr>
                </a:highlight>
                <a:latin typeface="Calibri"/>
                <a:ea typeface="Calibri"/>
                <a:cs typeface="Calibri"/>
              </a:rPr>
              <a:t>，如果您必須留下患者獨自一人，請將他們置於恢復位置。</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rtl="0">
              <a:lnSpc>
                <a:spcPct val="107000"/>
              </a:lnSpc>
              <a:spcBef>
                <a:spcPct val="0"/>
              </a:spcBef>
              <a:spcAft>
                <a:spcPts val="800"/>
              </a:spcAft>
              <a:buFont typeface="+mj-lt"/>
              <a:buAutoNum type="arabicPeriod"/>
            </a:pPr>
            <a:r>
              <a:rPr lang="zh-TW" sz="1600" b="0" i="0" u="none" strike="noStrike" dirty="0">
                <a:highlight>
                  <a:srgbClr val="000000">
                    <a:alpha val="0"/>
                  </a:srgbClr>
                </a:highlight>
                <a:latin typeface="Calibri"/>
                <a:ea typeface="Calibri"/>
                <a:cs typeface="Calibri"/>
              </a:rPr>
              <a:t>進行 </a:t>
            </a:r>
            <a:r>
              <a:rPr lang="zh-TW" sz="1600" b="1" i="0" u="none" strike="noStrike" dirty="0">
                <a:highlight>
                  <a:srgbClr val="000000">
                    <a:alpha val="0"/>
                  </a:srgbClr>
                </a:highlight>
                <a:latin typeface="Calibri"/>
                <a:ea typeface="Calibri"/>
                <a:cs typeface="Calibri"/>
              </a:rPr>
              <a:t>2 次搶救呼吸</a:t>
            </a:r>
            <a:r>
              <a:rPr lang="zh-TW" sz="1600" b="0" i="0" u="none" strike="noStrike" dirty="0">
                <a:highlight>
                  <a:srgbClr val="000000">
                    <a:alpha val="0"/>
                  </a:srgbClr>
                </a:highlight>
                <a:latin typeface="Calibri"/>
                <a:ea typeface="Calibri"/>
                <a:cs typeface="Calibri"/>
              </a:rPr>
              <a:t>（如果患者沒有呼吸）</a:t>
            </a:r>
            <a:endParaRPr lang="en-US" sz="1600" b="1" dirty="0" smtClean="0">
              <a:latin typeface="Calibri" panose="020F0502020204030204" pitchFamily="34" charset="0"/>
              <a:ea typeface="Calibri" panose="020F0502020204030204" pitchFamily="34" charset="0"/>
              <a:cs typeface="Calibri" panose="020F0502020204030204" pitchFamily="34" charset="0"/>
            </a:endParaRPr>
          </a:p>
          <a:p>
            <a:pPr marL="0" marR="0" indent="-457200" rtl="0">
              <a:lnSpc>
                <a:spcPct val="107000"/>
              </a:lnSpc>
              <a:spcBef>
                <a:spcPct val="0"/>
              </a:spcBef>
              <a:spcAft>
                <a:spcPts val="800"/>
              </a:spcAft>
              <a:buFont typeface="+mj-lt"/>
              <a:buAutoNum type="arabicPeriod"/>
            </a:pPr>
            <a:r>
              <a:rPr lang="zh-TW" sz="1600" b="0" i="0" u="none" strike="noStrike" dirty="0">
                <a:highlight>
                  <a:srgbClr val="000000">
                    <a:alpha val="0"/>
                  </a:srgbClr>
                </a:highlight>
                <a:latin typeface="Calibri"/>
                <a:ea typeface="Calibri"/>
                <a:cs typeface="Calibri"/>
              </a:rPr>
              <a:t>施用</a:t>
            </a:r>
            <a:r>
              <a:rPr lang="zh-TW" sz="1600" b="1" i="0" u="none" strike="noStrike" dirty="0">
                <a:highlight>
                  <a:srgbClr val="000000">
                    <a:alpha val="0"/>
                  </a:srgbClr>
                </a:highlight>
                <a:latin typeface="Calibri"/>
                <a:ea typeface="Calibri"/>
                <a:cs typeface="Calibri"/>
              </a:rPr>
              <a:t>納洛酮</a:t>
            </a:r>
          </a:p>
          <a:p>
            <a:pPr marL="0" marR="0" indent="-457200" rtl="0">
              <a:lnSpc>
                <a:spcPct val="107000"/>
              </a:lnSpc>
              <a:spcBef>
                <a:spcPct val="0"/>
              </a:spcBef>
              <a:spcAft>
                <a:spcPts val="800"/>
              </a:spcAft>
              <a:buFont typeface="+mj-lt"/>
              <a:buAutoNum type="arabicPeriod"/>
            </a:pPr>
            <a:r>
              <a:rPr lang="zh-TW" sz="1600" b="0" i="0" u="none" strike="noStrike" dirty="0">
                <a:highlight>
                  <a:srgbClr val="000000">
                    <a:alpha val="0"/>
                  </a:srgbClr>
                </a:highlight>
                <a:latin typeface="Calibri"/>
                <a:ea typeface="Calibri"/>
                <a:cs typeface="Calibri"/>
              </a:rPr>
              <a:t>繼續</a:t>
            </a:r>
            <a:r>
              <a:rPr lang="zh-TW" sz="1600" b="1" i="0" u="none" strike="noStrike" dirty="0">
                <a:highlight>
                  <a:srgbClr val="000000">
                    <a:alpha val="0"/>
                  </a:srgbClr>
                </a:highlight>
                <a:latin typeface="Calibri"/>
                <a:ea typeface="Calibri"/>
                <a:cs typeface="Calibri"/>
              </a:rPr>
              <a:t>救援呼吸</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indent="-457200" rtl="0">
              <a:lnSpc>
                <a:spcPct val="107000"/>
              </a:lnSpc>
              <a:spcBef>
                <a:spcPct val="0"/>
              </a:spcBef>
              <a:spcAft>
                <a:spcPts val="800"/>
              </a:spcAft>
              <a:buFont typeface="+mj-lt"/>
              <a:buAutoNum type="arabicPeriod"/>
            </a:pPr>
            <a:r>
              <a:rPr lang="zh-TW" sz="1600" b="0" i="0" u="none" strike="noStrike" dirty="0">
                <a:highlight>
                  <a:srgbClr val="000000">
                    <a:alpha val="0"/>
                  </a:srgbClr>
                </a:highlight>
                <a:latin typeface="Calibri"/>
                <a:ea typeface="Calibri"/>
                <a:cs typeface="Calibri"/>
              </a:rPr>
              <a:t>根據首次納洛酮給藥的結果進行評估和回應</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endParaRPr lang="en-US" sz="2800" dirty="0" smtClean="0">
              <a:latin typeface="Candara" pitchFamily="34" charset="0"/>
            </a:endParaRPr>
          </a:p>
          <a:p>
            <a:pPr marL="571500" indent="-571500">
              <a:lnSpc>
                <a:spcPct val="90000"/>
              </a:lnSpc>
              <a:buFont typeface="+mj-lt"/>
              <a:buAutoNum type="arabicPeriod"/>
            </a:pPr>
            <a:endParaRPr lang="en-US" dirty="0" smtClean="0">
              <a:latin typeface="Candara" pitchFamily="34" charset="0"/>
            </a:endParaRPr>
          </a:p>
          <a:p>
            <a:pPr marL="571500" indent="-571500" algn="ctr" rtl="0">
              <a:lnSpc>
                <a:spcPct val="90000"/>
              </a:lnSpc>
              <a:buNone/>
            </a:pPr>
            <a:r>
              <a:rPr lang="zh-TW" sz="1600" b="1" i="0" u="none" strike="noStrike" dirty="0">
                <a:solidFill>
                  <a:srgbClr val="FF0000"/>
                </a:solidFill>
                <a:highlight>
                  <a:srgbClr val="000000">
                    <a:alpha val="0"/>
                  </a:srgbClr>
                </a:highlight>
                <a:latin typeface="Calibri"/>
                <a:cs typeface="Calibri"/>
              </a:rPr>
              <a:t>**如果您必須隨時離開無反應的患者，請將他們置於恢復位置**</a:t>
            </a:r>
            <a:endParaRPr lang="en-US" b="1" dirty="0">
              <a:solidFill>
                <a:srgbClr val="FF0000"/>
              </a:solidFill>
              <a:latin typeface="Calibri" panose="020F0502020204030204" pitchFamily="34" charset="0"/>
              <a:cs typeface="Calibri" panose="020F0502020204030204" pitchFamily="34" charset="0"/>
            </a:endParaRPr>
          </a:p>
        </p:txBody>
      </p:sp>
      <p:pic>
        <p:nvPicPr>
          <p:cNvPr id="5" name="Picture 4"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0440352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dirty="0">
                <a:highlight>
                  <a:srgbClr val="000000">
                    <a:alpha val="0"/>
                  </a:srgbClr>
                </a:highlight>
                <a:latin typeface="Calibri"/>
                <a:cs typeface="Calibri"/>
              </a:rPr>
              <a:t>1. 檢查反應力</a:t>
            </a:r>
            <a:r>
              <a:rPr lang="zh-TW" sz="2000" b="0" i="0" u="none" strike="noStrike" dirty="0">
                <a:highlight>
                  <a:srgbClr val="000000">
                    <a:alpha val="0"/>
                  </a:srgbClr>
                </a:highlight>
                <a:latin typeface="Calibri"/>
                <a:cs typeface="Calibri"/>
              </a:rPr>
              <a:t/>
            </a:r>
            <a:br>
              <a:rPr lang="zh-TW" sz="2000" b="0" i="0" u="none" strike="noStrike" dirty="0">
                <a:highlight>
                  <a:srgbClr val="000000">
                    <a:alpha val="0"/>
                  </a:srgbClr>
                </a:highlight>
                <a:latin typeface="Calibri"/>
                <a:cs typeface="Calibri"/>
              </a:rPr>
            </a:br>
            <a:endParaRPr lang="en-US" sz="3600" b="0" dirty="0"/>
          </a:p>
        </p:txBody>
      </p:sp>
      <p:sp>
        <p:nvSpPr>
          <p:cNvPr id="120835" name="Rectangle 3"/>
          <p:cNvSpPr>
            <a:spLocks noGrp="1" noChangeArrowheads="1"/>
          </p:cNvSpPr>
          <p:nvPr>
            <p:ph idx="1"/>
          </p:nvPr>
        </p:nvSpPr>
        <p:spPr/>
        <p:txBody>
          <a:bodyPr>
            <a:noAutofit/>
          </a:bodyPr>
          <a:lstStyle/>
          <a:p>
            <a:pPr marL="573088" lvl="0" indent="-341313" algn="just" rtl="0">
              <a:lnSpc>
                <a:spcPct val="120000"/>
              </a:lnSpc>
            </a:pPr>
            <a:r>
              <a:rPr lang="zh-TW" sz="1800" b="0" i="0" u="none" strike="noStrike" dirty="0">
                <a:highlight>
                  <a:srgbClr val="000000">
                    <a:alpha val="0"/>
                  </a:srgbClr>
                </a:highlight>
                <a:latin typeface="Calibri"/>
                <a:cs typeface="Calibri"/>
              </a:rPr>
              <a:t>嘗試刺激他們。您可以大喊他們的名字、輕拍他們的肩膀或捏他們的耳垂。</a:t>
            </a:r>
          </a:p>
          <a:p>
            <a:pPr marL="573088" lvl="0" indent="-341313" algn="just" rtl="0">
              <a:lnSpc>
                <a:spcPct val="120000"/>
              </a:lnSpc>
            </a:pPr>
            <a:r>
              <a:rPr lang="zh-TW" sz="1800" b="0" i="0" u="none" strike="noStrike" dirty="0">
                <a:highlight>
                  <a:srgbClr val="000000">
                    <a:alpha val="0"/>
                  </a:srgbClr>
                </a:highlight>
                <a:latin typeface="Calibri"/>
                <a:cs typeface="Calibri"/>
              </a:rPr>
              <a:t>揉搓胸骨。握緊拳頭，在患者的胸骨的前部上下滑動指關節。有時這足以喚醒患者。</a:t>
            </a:r>
          </a:p>
          <a:p>
            <a:pPr marL="573088" lvl="0" indent="-341313" algn="just" rtl="0">
              <a:lnSpc>
                <a:spcPct val="120000"/>
              </a:lnSpc>
            </a:pPr>
            <a:r>
              <a:rPr lang="zh-TW" sz="1800" b="0" i="0" u="none" strike="noStrike" dirty="0">
                <a:highlight>
                  <a:srgbClr val="000000">
                    <a:alpha val="0"/>
                  </a:srgbClr>
                </a:highlight>
                <a:latin typeface="Calibri"/>
                <a:cs typeface="Calibri"/>
              </a:rPr>
              <a:t>檢查呼吸。將您的耳朵靠放在患者的嘴巴和鼻子上，以便您也可以觀察他們的胸部。感覺呼吸，觀察患者的胸部是否有起伏。</a:t>
            </a:r>
          </a:p>
          <a:p>
            <a:pPr marL="573088" lvl="0" indent="-341313" algn="just" rtl="0">
              <a:lnSpc>
                <a:spcPct val="120000"/>
              </a:lnSpc>
            </a:pPr>
            <a:r>
              <a:rPr lang="zh-TW" sz="1800" b="0" i="0" u="none" strike="noStrike" dirty="0">
                <a:highlight>
                  <a:srgbClr val="000000">
                    <a:alpha val="0"/>
                  </a:srgbClr>
                </a:highlight>
                <a:latin typeface="Calibri"/>
                <a:cs typeface="Calibri"/>
              </a:rPr>
              <a:t>如果患者沒有反應或沒有呼吸，請繼續執行步驟 2</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a:highlight>
                  <a:srgbClr val="000000">
                    <a:alpha val="0"/>
                  </a:srgbClr>
                </a:highlight>
                <a:latin typeface="Calibri"/>
                <a:cs typeface="Calibri"/>
              </a:rPr>
              <a:t>2. 致電 911</a:t>
            </a:r>
            <a:r>
              <a:rPr lang="zh-TW" sz="3600" b="0" i="0" u="none" strike="noStrike">
                <a:highlight>
                  <a:srgbClr val="000000">
                    <a:alpha val="0"/>
                  </a:srgbClr>
                </a:highlight>
                <a:latin typeface="Candara"/>
              </a:rPr>
              <a:t/>
            </a:r>
            <a:br>
              <a:rPr lang="zh-TW" sz="3600" b="0" i="0" u="none" strike="noStrike">
                <a:highlight>
                  <a:srgbClr val="000000">
                    <a:alpha val="0"/>
                  </a:srgbClr>
                </a:highlight>
                <a:latin typeface="Candara"/>
              </a:rPr>
            </a:br>
            <a:endParaRPr lang="en-US" sz="3600" b="0"/>
          </a:p>
        </p:txBody>
      </p:sp>
      <p:sp>
        <p:nvSpPr>
          <p:cNvPr id="120835" name="Rectangle 3"/>
          <p:cNvSpPr>
            <a:spLocks noGrp="1" noChangeArrowheads="1"/>
          </p:cNvSpPr>
          <p:nvPr>
            <p:ph idx="1"/>
          </p:nvPr>
        </p:nvSpPr>
        <p:spPr>
          <a:xfrm>
            <a:off x="457200" y="1965960"/>
            <a:ext cx="8229600" cy="3124200"/>
          </a:xfrm>
        </p:spPr>
        <p:txBody>
          <a:bodyPr>
            <a:noAutofit/>
          </a:bodyPr>
          <a:lstStyle/>
          <a:p>
            <a:pPr marL="0" indent="0" algn="just" rtl="0">
              <a:lnSpc>
                <a:spcPct val="120000"/>
              </a:lnSpc>
              <a:buNone/>
            </a:pPr>
            <a:r>
              <a:rPr lang="zh-TW" sz="1800" b="0" i="0" u="none" strike="noStrike" dirty="0">
                <a:highlight>
                  <a:srgbClr val="000000">
                    <a:alpha val="0"/>
                  </a:srgbClr>
                </a:highlight>
                <a:latin typeface="Calibri"/>
                <a:cs typeface="Calibri"/>
              </a:rPr>
              <a:t>應對過量時立即致電 911 至關重要。服藥過量的患者需要由醫療專業人員進</a:t>
            </a:r>
            <a:r>
              <a:rPr lang="zh-TW" sz="1800" b="0" i="0" u="none" strike="noStrike" dirty="0" smtClean="0">
                <a:highlight>
                  <a:srgbClr val="000000">
                    <a:alpha val="0"/>
                  </a:srgbClr>
                </a:highlight>
                <a:latin typeface="Calibri"/>
                <a:cs typeface="Calibri"/>
              </a:rPr>
              <a:t>行</a:t>
            </a:r>
            <a:r>
              <a:rPr lang="en-US" altLang="zh-TW" sz="1800" b="0" i="0" u="none" strike="noStrike" dirty="0" smtClean="0">
                <a:highlight>
                  <a:srgbClr val="000000">
                    <a:alpha val="0"/>
                  </a:srgbClr>
                </a:highlight>
                <a:latin typeface="Calibri"/>
                <a:cs typeface="Calibri"/>
              </a:rPr>
              <a:t/>
            </a:r>
            <a:br>
              <a:rPr lang="en-US" altLang="zh-TW" sz="1800" b="0" i="0" u="none" strike="noStrike" dirty="0" smtClean="0">
                <a:highlight>
                  <a:srgbClr val="000000">
                    <a:alpha val="0"/>
                  </a:srgbClr>
                </a:highlight>
                <a:latin typeface="Calibri"/>
                <a:cs typeface="Calibri"/>
              </a:rPr>
            </a:br>
            <a:r>
              <a:rPr lang="zh-TW" sz="1800" b="1" i="0" u="none" strike="noStrike" dirty="0" smtClean="0">
                <a:highlight>
                  <a:srgbClr val="000000">
                    <a:alpha val="0"/>
                  </a:srgbClr>
                </a:highlight>
                <a:latin typeface="Calibri"/>
                <a:cs typeface="Calibri"/>
              </a:rPr>
              <a:t>評</a:t>
            </a:r>
            <a:r>
              <a:rPr lang="zh-TW" sz="1800" b="1" i="0" u="none" strike="noStrike" dirty="0">
                <a:highlight>
                  <a:srgbClr val="000000">
                    <a:alpha val="0"/>
                  </a:srgbClr>
                </a:highlight>
                <a:latin typeface="Calibri"/>
                <a:cs typeface="Calibri"/>
              </a:rPr>
              <a:t>估。</a:t>
            </a:r>
          </a:p>
          <a:p>
            <a:pPr marL="574675" lvl="0" algn="just" rtl="0">
              <a:lnSpc>
                <a:spcPct val="120000"/>
              </a:lnSpc>
            </a:pPr>
            <a:r>
              <a:rPr lang="zh-TW" sz="1800" b="0" i="0" u="none" strike="noStrike" dirty="0">
                <a:highlight>
                  <a:srgbClr val="000000">
                    <a:alpha val="0"/>
                  </a:srgbClr>
                </a:highlight>
                <a:latin typeface="Calibri"/>
                <a:cs typeface="Calibri"/>
              </a:rPr>
              <a:t>如果周圍有其他人，請指示另一個人致電 911。</a:t>
            </a:r>
          </a:p>
          <a:p>
            <a:pPr marL="574675" lvl="0" algn="just" rtl="0">
              <a:lnSpc>
                <a:spcPct val="120000"/>
              </a:lnSpc>
            </a:pPr>
            <a:r>
              <a:rPr lang="zh-TW" sz="1800" b="0" i="0" u="none" strike="noStrike" dirty="0">
                <a:highlight>
                  <a:srgbClr val="000000">
                    <a:alpha val="0"/>
                  </a:srgbClr>
                </a:highlight>
                <a:latin typeface="Calibri"/>
                <a:cs typeface="Calibri"/>
              </a:rPr>
              <a:t>如果使用手機致電 911，請使用「免提擴音」撥打電話，然後將手機放在地面上。</a:t>
            </a:r>
          </a:p>
          <a:p>
            <a:pPr marL="574675" algn="just" rtl="0">
              <a:lnSpc>
                <a:spcPct val="120000"/>
              </a:lnSpc>
            </a:pPr>
            <a:r>
              <a:rPr lang="zh-TW" sz="1800" b="0" i="0" u="none" strike="noStrike" dirty="0">
                <a:solidFill>
                  <a:srgbClr val="000000"/>
                </a:solidFill>
                <a:highlight>
                  <a:srgbClr val="000000">
                    <a:alpha val="0"/>
                  </a:srgbClr>
                </a:highlight>
                <a:uFill>
                  <a:solidFill>
                    <a:srgbClr val="000000"/>
                  </a:solidFill>
                </a:uFill>
                <a:latin typeface="Calibri"/>
                <a:ea typeface="Times New Roman"/>
                <a:cs typeface="Calibri"/>
              </a:rPr>
              <a:t>報告患者的呼吸已減慢或停止、有沒有反應，這是懷疑用藥過量，並提供確切位置</a:t>
            </a:r>
            <a:r>
              <a:rPr lang="zh-TW" sz="1800" b="0" i="0" u="none" strike="noStrike" dirty="0" smtClean="0">
                <a:solidFill>
                  <a:srgbClr val="000000"/>
                </a:solidFill>
                <a:highlight>
                  <a:srgbClr val="000000">
                    <a:alpha val="0"/>
                  </a:srgbClr>
                </a:highlight>
                <a:uFill>
                  <a:solidFill>
                    <a:srgbClr val="000000"/>
                  </a:solidFill>
                </a:uFill>
                <a:latin typeface="Calibri"/>
                <a:ea typeface="Times New Roman"/>
                <a:cs typeface="Calibri"/>
              </a:rPr>
              <a:t>。</a:t>
            </a:r>
            <a:endParaRPr lang="en-US" dirty="0">
              <a:latin typeface="Candara"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1102" l="0" r="100000">
                        <a14:foregroundMark x1="36449" y1="40254" x2="36449" y2="40254"/>
                        <a14:foregroundMark x1="57009" y1="43644" x2="57009" y2="43644"/>
                        <a14:foregroundMark x1="71963" y1="43220" x2="71963" y2="43220"/>
                        <a14:foregroundMark x1="46262" y1="28390" x2="46262" y2="28390"/>
                        <a14:foregroundMark x1="53271" y1="27966" x2="53271" y2="27966"/>
                        <a14:foregroundMark x1="58411" y1="28814" x2="58411" y2="28814"/>
                        <a14:foregroundMark x1="64019" y1="29661" x2="64019" y2="29661"/>
                        <a14:foregroundMark x1="64486" y1="23729" x2="64486" y2="23729"/>
                        <a14:foregroundMark x1="77103" y1="12712" x2="77103" y2="12712"/>
                        <a14:foregroundMark x1="86916" y1="21186" x2="86916" y2="21186"/>
                        <a14:foregroundMark x1="92056" y1="57627" x2="92056" y2="57627"/>
                        <a14:foregroundMark x1="69626" y1="79237" x2="69626" y2="79237"/>
                      </a14:backgroundRemoval>
                    </a14:imgEffect>
                  </a14:imgLayer>
                </a14:imgProps>
              </a:ext>
            </a:extLst>
          </a:blip>
          <a:srcRect b="8475"/>
          <a:stretch>
            <a:fillRect/>
          </a:stretch>
        </p:blipFill>
        <p:spPr>
          <a:xfrm>
            <a:off x="7120562" y="4791624"/>
            <a:ext cx="1639573" cy="1654896"/>
          </a:xfrm>
          <a:prstGeom prst="rect">
            <a:avLst/>
          </a:prstGeom>
        </p:spPr>
      </p:pic>
      <p:pic>
        <p:nvPicPr>
          <p:cNvPr id="5" name="Picture 4" descr="REVIVEBannerMay2015.jpg"/>
          <p:cNvPicPr>
            <a:picLocks noChangeAspect="1"/>
          </p:cNvPicPr>
          <p:nvPr/>
        </p:nvPicPr>
        <p:blipFill>
          <a:blip r:embed="rId5">
            <a:extLst>
              <a:ext uri="{BEBA8EAE-BF5A-486C-A8C5-ECC9F3942E4B}">
                <a14:imgProps xmlns:a14="http://schemas.microsoft.com/office/drawing/2010/main">
                  <a14:imgLayer r:embed="rId6">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4167439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a:highlight>
                  <a:srgbClr val="000000">
                    <a:alpha val="0"/>
                  </a:srgbClr>
                </a:highlight>
                <a:latin typeface="Calibri"/>
                <a:cs typeface="Calibri"/>
              </a:rPr>
              <a:t>恢復位置</a:t>
            </a:r>
            <a:br>
              <a:rPr lang="zh-TW" sz="3600" b="0" i="0" u="none" strike="noStrike">
                <a:highlight>
                  <a:srgbClr val="000000">
                    <a:alpha val="0"/>
                  </a:srgbClr>
                </a:highlight>
                <a:latin typeface="Calibri"/>
                <a:cs typeface="Calibri"/>
              </a:rPr>
            </a:br>
            <a:endParaRPr lang="en-US" sz="3600" b="0"/>
          </a:p>
        </p:txBody>
      </p:sp>
      <p:sp>
        <p:nvSpPr>
          <p:cNvPr id="120835" name="Rectangle 3"/>
          <p:cNvSpPr>
            <a:spLocks noGrp="1" noChangeArrowheads="1"/>
          </p:cNvSpPr>
          <p:nvPr>
            <p:ph idx="1"/>
          </p:nvPr>
        </p:nvSpPr>
        <p:spPr>
          <a:xfrm>
            <a:off x="304801" y="1524000"/>
            <a:ext cx="8509420" cy="4800600"/>
          </a:xfrm>
        </p:spPr>
        <p:txBody>
          <a:bodyPr>
            <a:noAutofit/>
          </a:bodyPr>
          <a:lstStyle/>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a:solidFill>
                <a:srgbClr val="000000"/>
              </a:solidFill>
              <a:latin typeface="Calibri" panose="020F0502020204030204" pitchFamily="34" charset="0"/>
              <a:cs typeface="Calibri" panose="020F0502020204030204" pitchFamily="34" charset="0"/>
            </a:endParaRPr>
          </a:p>
          <a:p>
            <a:pPr marL="0" indent="0">
              <a:buClr>
                <a:srgbClr val="330066"/>
              </a:buClr>
              <a:buNone/>
            </a:pPr>
            <a:endParaRPr lang="en-US" sz="1400" b="1" dirty="0" smtClean="0">
              <a:solidFill>
                <a:srgbClr val="000000"/>
              </a:solidFill>
              <a:latin typeface="Calibri" panose="020F0502020204030204" pitchFamily="34" charset="0"/>
              <a:cs typeface="Calibri" panose="020F0502020204030204" pitchFamily="34" charset="0"/>
            </a:endParaRPr>
          </a:p>
          <a:p>
            <a:pPr marL="0" indent="0" rtl="0">
              <a:buClr>
                <a:srgbClr val="330066"/>
              </a:buClr>
              <a:buNone/>
            </a:pPr>
            <a:r>
              <a:rPr lang="zh-TW" sz="1400" b="1" i="0" u="none" strike="noStrike" dirty="0">
                <a:solidFill>
                  <a:srgbClr val="000000"/>
                </a:solidFill>
                <a:highlight>
                  <a:srgbClr val="000000">
                    <a:alpha val="0"/>
                  </a:srgbClr>
                </a:highlight>
                <a:latin typeface="Calibri"/>
                <a:cs typeface="Calibri"/>
              </a:rPr>
              <a:t>如果您需要離開患者以獲得納洛酮試劑盒或出於其他任何原因，請將其置於恢復位置。</a:t>
            </a: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148590" lvl="0" indent="0" rtl="0">
              <a:lnSpc>
                <a:spcPct val="107000"/>
              </a:lnSpc>
              <a:spcBef>
                <a:spcPct val="0"/>
              </a:spcBef>
              <a:buClr>
                <a:srgbClr val="000000"/>
              </a:buClr>
              <a:buNone/>
            </a:pPr>
            <a:r>
              <a:rPr lang="zh-TW" sz="1500" b="0" i="0" u="none" strike="noStrike" dirty="0">
                <a:solidFill>
                  <a:srgbClr val="000000"/>
                </a:solidFill>
                <a:highlight>
                  <a:srgbClr val="000000">
                    <a:alpha val="0"/>
                  </a:srgbClr>
                </a:highlight>
                <a:latin typeface="Calibri"/>
                <a:ea typeface="Calibri"/>
                <a:cs typeface="Calibri"/>
              </a:rPr>
              <a:t>使用恢復位置：</a:t>
            </a:r>
            <a:endParaRPr lang="en-US" sz="15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rtl="0" fontAlgn="base">
              <a:lnSpc>
                <a:spcPct val="107000"/>
              </a:lnSpc>
              <a:spcBef>
                <a:spcPct val="0"/>
              </a:spcBef>
              <a:spcAft>
                <a:spcPct val="0"/>
              </a:spcAft>
              <a:buClr>
                <a:srgbClr val="000000"/>
              </a:buClr>
              <a:buSzPts val="1200"/>
              <a:buFont typeface="+mj-lt"/>
              <a:buAutoNum type="alphaLcPeriod"/>
            </a:pPr>
            <a:r>
              <a:rPr lang="zh-TW" sz="1400" b="0" i="0" u="none" strike="noStrike" dirty="0">
                <a:solidFill>
                  <a:srgbClr val="000000"/>
                </a:solidFill>
                <a:highlight>
                  <a:srgbClr val="000000">
                    <a:alpha val="0"/>
                  </a:srgbClr>
                </a:highlight>
                <a:uFill>
                  <a:solidFill>
                    <a:srgbClr val="000000"/>
                  </a:solidFill>
                </a:uFill>
                <a:latin typeface="Calibri"/>
                <a:ea typeface="Times New Roman"/>
                <a:cs typeface="Calibri"/>
              </a:rPr>
              <a:t>將服藥過量的患者平躺。</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rtl="0" fontAlgn="base">
              <a:lnSpc>
                <a:spcPct val="107000"/>
              </a:lnSpc>
              <a:spcBef>
                <a:spcPct val="0"/>
              </a:spcBef>
              <a:spcAft>
                <a:spcPct val="0"/>
              </a:spcAft>
              <a:buClr>
                <a:srgbClr val="000000"/>
              </a:buClr>
              <a:buSzPts val="1200"/>
              <a:buFont typeface="+mj-lt"/>
              <a:buAutoNum type="alphaLcPeriod"/>
            </a:pPr>
            <a:r>
              <a:rPr lang="zh-TW" sz="1400" b="0" i="0" u="none" strike="noStrike" dirty="0">
                <a:solidFill>
                  <a:srgbClr val="000000"/>
                </a:solidFill>
                <a:highlight>
                  <a:srgbClr val="000000">
                    <a:alpha val="0"/>
                  </a:srgbClr>
                </a:highlight>
                <a:uFill>
                  <a:solidFill>
                    <a:srgbClr val="000000"/>
                  </a:solidFill>
                </a:uFill>
                <a:latin typeface="Calibri"/>
                <a:ea typeface="Times New Roman"/>
                <a:cs typeface="Calibri"/>
              </a:rPr>
              <a:t>將患者稍微傾側。</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rtl="0" fontAlgn="base">
              <a:lnSpc>
                <a:spcPct val="107000"/>
              </a:lnSpc>
              <a:spcBef>
                <a:spcPct val="0"/>
              </a:spcBef>
              <a:spcAft>
                <a:spcPct val="0"/>
              </a:spcAft>
              <a:buClr>
                <a:srgbClr val="000000"/>
              </a:buClr>
              <a:buSzPts val="1200"/>
              <a:buFont typeface="+mj-lt"/>
              <a:buAutoNum type="alphaLcPeriod"/>
            </a:pPr>
            <a:r>
              <a:rPr lang="zh-TW" sz="1400" b="0" i="0" u="none" strike="noStrike" dirty="0">
                <a:solidFill>
                  <a:srgbClr val="000000"/>
                </a:solidFill>
                <a:highlight>
                  <a:srgbClr val="000000">
                    <a:alpha val="0"/>
                  </a:srgbClr>
                </a:highlight>
                <a:uFill>
                  <a:solidFill>
                    <a:srgbClr val="000000"/>
                  </a:solidFill>
                </a:uFill>
                <a:latin typeface="Calibri"/>
                <a:ea typeface="Times New Roman"/>
                <a:cs typeface="Calibri"/>
              </a:rPr>
              <a:t>彎曲他們的上膝蓋。</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rtl="0" fontAlgn="base">
              <a:lnSpc>
                <a:spcPct val="107000"/>
              </a:lnSpc>
              <a:spcBef>
                <a:spcPct val="0"/>
              </a:spcBef>
              <a:spcAft>
                <a:spcPct val="0"/>
              </a:spcAft>
              <a:buClr>
                <a:srgbClr val="000000"/>
              </a:buClr>
              <a:buSzPts val="1200"/>
              <a:buFont typeface="+mj-lt"/>
              <a:buAutoNum type="alphaLcPeriod"/>
            </a:pPr>
            <a:r>
              <a:rPr lang="zh-TW" sz="1400" b="0" i="0" u="none" strike="noStrike" dirty="0">
                <a:solidFill>
                  <a:srgbClr val="000000"/>
                </a:solidFill>
                <a:highlight>
                  <a:srgbClr val="000000">
                    <a:alpha val="0"/>
                  </a:srgbClr>
                </a:highlight>
                <a:uFill>
                  <a:solidFill>
                    <a:srgbClr val="000000"/>
                  </a:solidFill>
                </a:uFill>
                <a:latin typeface="Calibri"/>
                <a:ea typeface="Times New Roman"/>
                <a:cs typeface="Calibri"/>
              </a:rPr>
              <a:t>將患者的上手放在頭下</a:t>
            </a:r>
            <a:endParaRPr lang="en-US" sz="1400" b="1"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rtl="0" fontAlgn="base">
              <a:lnSpc>
                <a:spcPct val="107000"/>
              </a:lnSpc>
              <a:spcBef>
                <a:spcPct val="0"/>
              </a:spcBef>
              <a:spcAft>
                <a:spcPct val="0"/>
              </a:spcAft>
              <a:buClr>
                <a:srgbClr val="000000"/>
              </a:buClr>
              <a:buSzPts val="1200"/>
              <a:buFont typeface="+mj-lt"/>
              <a:buAutoNum type="alphaLcPeriod"/>
            </a:pPr>
            <a:r>
              <a:rPr lang="zh-TW" sz="1400" b="0" i="0" u="none" strike="noStrike" dirty="0">
                <a:solidFill>
                  <a:srgbClr val="000000"/>
                </a:solidFill>
                <a:highlight>
                  <a:srgbClr val="000000">
                    <a:alpha val="0"/>
                  </a:srgbClr>
                </a:highlight>
                <a:uFill>
                  <a:solidFill>
                    <a:srgbClr val="000000"/>
                  </a:solidFill>
                </a:uFill>
                <a:latin typeface="Calibri"/>
                <a:ea typeface="Times New Roman"/>
                <a:cs typeface="Calibri"/>
              </a:rPr>
              <a:t>這個姿勢應使人不至於</a:t>
            </a:r>
            <a:r>
              <a:rPr lang="zh-TW" sz="1400" b="0" i="0" u="none" strike="noStrike" dirty="0">
                <a:solidFill>
                  <a:srgbClr val="000000"/>
                </a:solidFill>
                <a:highlight>
                  <a:srgbClr val="000000">
                    <a:alpha val="0"/>
                  </a:srgbClr>
                </a:highlight>
                <a:latin typeface="Calibri"/>
                <a:ea typeface="Calibri"/>
                <a:cs typeface="Calibri"/>
              </a:rPr>
              <a:t>向胃或背部方向滾動，並在嘔吐時防止窒息。</a:t>
            </a:r>
            <a:endPar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rtl="0" fontAlgn="base">
              <a:lnSpc>
                <a:spcPct val="107000"/>
              </a:lnSpc>
              <a:spcBef>
                <a:spcPct val="0"/>
              </a:spcBef>
              <a:spcAft>
                <a:spcPct val="0"/>
              </a:spcAft>
              <a:buClr>
                <a:srgbClr val="000000"/>
              </a:buClr>
              <a:buSzPts val="1200"/>
              <a:buFont typeface="+mj-lt"/>
              <a:buAutoNum type="alphaLcPeriod"/>
            </a:pPr>
            <a:r>
              <a:rPr lang="zh-TW" sz="1400" b="0" i="0" u="none" strike="noStrike" dirty="0">
                <a:solidFill>
                  <a:srgbClr val="000000"/>
                </a:solidFill>
                <a:highlight>
                  <a:srgbClr val="000000">
                    <a:alpha val="0"/>
                  </a:srgbClr>
                </a:highlight>
                <a:uFill>
                  <a:solidFill>
                    <a:srgbClr val="000000"/>
                  </a:solidFill>
                </a:uFill>
                <a:latin typeface="Calibri"/>
                <a:ea typeface="Times New Roman"/>
                <a:cs typeface="Calibri"/>
              </a:rPr>
              <a:t>確保患者可以被被接觸到並且可被急救人員找到；不要關閉或鎖上會阻止急救人員找到或接觸患者的門。</a:t>
            </a:r>
            <a:endPar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2" name="Picture 1"/>
          <p:cNvPicPr>
            <a:picLocks noChangeAspect="1"/>
          </p:cNvPicPr>
          <p:nvPr/>
        </p:nvPicPr>
        <p:blipFill>
          <a:blip r:embed="rId3"/>
          <a:stretch>
            <a:fillRect/>
          </a:stretch>
        </p:blipFill>
        <p:spPr>
          <a:xfrm>
            <a:off x="2159195" y="1339110"/>
            <a:ext cx="4698805" cy="2265767"/>
          </a:xfrm>
          <a:prstGeom prst="rect">
            <a:avLst/>
          </a:prstGeom>
        </p:spPr>
      </p:pic>
      <p:pic>
        <p:nvPicPr>
          <p:cNvPr id="5" name="Picture 4" descr="REVIVEBannerMay2015.jpg"/>
          <p:cNvPicPr>
            <a:picLocks noChangeAspect="1"/>
          </p:cNvPicPr>
          <p:nvPr/>
        </p:nvPicPr>
        <p:blipFill>
          <a:blip r:embed="rId4">
            <a:extLst>
              <a:ext uri="{BEBA8EAE-BF5A-486C-A8C5-ECC9F3942E4B}">
                <a14:imgProps xmlns:a14="http://schemas.microsoft.com/office/drawing/2010/main">
                  <a14:imgLayer r:embed="rId5">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12961228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3600" b="0" i="0" u="none" strike="noStrike" dirty="0">
                <a:highlight>
                  <a:srgbClr val="000000">
                    <a:alpha val="0"/>
                  </a:srgbClr>
                </a:highlight>
                <a:latin typeface="Calibri"/>
                <a:cs typeface="Calibri"/>
              </a:rPr>
              <a:t>納洛酮教育案例</a:t>
            </a:r>
            <a:endParaRPr lang="en-US" sz="36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827942" y="6019800"/>
            <a:ext cx="7404100" cy="164432"/>
          </a:xfrm>
          <a:prstGeom prst="rect">
            <a:avLst/>
          </a:prstGeom>
        </p:spPr>
      </p:pic>
      <p:sp>
        <p:nvSpPr>
          <p:cNvPr id="6" name="Rectangle 5"/>
          <p:cNvSpPr/>
          <p:nvPr/>
        </p:nvSpPr>
        <p:spPr>
          <a:xfrm>
            <a:off x="457200" y="1573649"/>
            <a:ext cx="8153400" cy="1169551"/>
          </a:xfrm>
          <a:prstGeom prst="rect">
            <a:avLst/>
          </a:prstGeom>
        </p:spPr>
        <p:txBody>
          <a:bodyPr wrap="square">
            <a:noAutofit/>
          </a:bodyPr>
          <a:lstStyle/>
          <a:p>
            <a:pPr algn="just" rtl="0">
              <a:lnSpc>
                <a:spcPct val="120000"/>
              </a:lnSpc>
            </a:pPr>
            <a:r>
              <a:rPr lang="zh-TW" sz="1400" b="0" i="0" u="none" strike="noStrike" dirty="0">
                <a:highlight>
                  <a:srgbClr val="000000">
                    <a:alpha val="0"/>
                  </a:srgbClr>
                </a:highlight>
                <a:latin typeface="Calibri"/>
                <a:cs typeface="Calibri"/>
              </a:rPr>
              <a:t>自 2013 年以來，致命藥物過量一直是弗吉尼亞州非自然死亡的主要方法，超過了其他所有形式的非自然死亡，包括兇殺、自殺、交通事故和不確定的死亡。</a:t>
            </a:r>
          </a:p>
          <a:p>
            <a:pPr algn="just" rtl="0">
              <a:lnSpc>
                <a:spcPct val="120000"/>
              </a:lnSpc>
            </a:pPr>
            <a:r>
              <a:rPr lang="zh-TW" sz="1400" b="0" i="0" u="none" strike="noStrike" dirty="0">
                <a:highlight>
                  <a:srgbClr val="000000">
                    <a:alpha val="0"/>
                  </a:srgbClr>
                </a:highlight>
                <a:latin typeface="Calibri"/>
                <a:cs typeface="Calibri"/>
              </a:rPr>
              <a:t>在 2019 年，全鴉片類藥物死亡 1,289 人，其中包括所有版本的芬太尼、海洛因、處方鴉片類藥物和 </a:t>
            </a:r>
            <a:r>
              <a:rPr lang="en-US" altLang="zh-TW" sz="1400" b="0" i="0" u="none" strike="noStrike" dirty="0" smtClean="0">
                <a:highlight>
                  <a:srgbClr val="000000">
                    <a:alpha val="0"/>
                  </a:srgbClr>
                </a:highlight>
                <a:latin typeface="Calibri"/>
                <a:cs typeface="Calibri"/>
              </a:rPr>
              <a:t/>
            </a:r>
            <a:br>
              <a:rPr lang="en-US" altLang="zh-TW" sz="1400" b="0" i="0" u="none" strike="noStrike" dirty="0" smtClean="0">
                <a:highlight>
                  <a:srgbClr val="000000">
                    <a:alpha val="0"/>
                  </a:srgbClr>
                </a:highlight>
                <a:latin typeface="Calibri"/>
                <a:cs typeface="Calibri"/>
              </a:rPr>
            </a:br>
            <a:r>
              <a:rPr lang="zh-TW" sz="1400" b="0" i="0" u="none" strike="noStrike" dirty="0" smtClean="0">
                <a:highlight>
                  <a:srgbClr val="000000">
                    <a:alpha val="0"/>
                  </a:srgbClr>
                </a:highlight>
                <a:latin typeface="Calibri"/>
                <a:cs typeface="Calibri"/>
              </a:rPr>
              <a:t>U</a:t>
            </a:r>
            <a:r>
              <a:rPr lang="zh-TW" sz="1400" b="0" i="0" u="none" strike="noStrike" dirty="0">
                <a:highlight>
                  <a:srgbClr val="000000">
                    <a:alpha val="0"/>
                  </a:srgbClr>
                </a:highlight>
                <a:latin typeface="Calibri"/>
                <a:cs typeface="Calibri"/>
              </a:rPr>
              <a:t>-47700（非法製造的合成鴉片類藥物）。</a:t>
            </a:r>
          </a:p>
        </p:txBody>
      </p:sp>
      <p:pic>
        <p:nvPicPr>
          <p:cNvPr id="7" name="Picture 6"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pic>
        <p:nvPicPr>
          <p:cNvPr id="8" name="Picture 7"/>
          <p:cNvPicPr/>
          <p:nvPr/>
        </p:nvPicPr>
        <p:blipFill>
          <a:blip r:embed="rId5"/>
          <a:srcRect l="57173" t="37463" r="16063" b="23434"/>
          <a:stretch>
            <a:fillRect/>
          </a:stretch>
        </p:blipFill>
        <p:spPr bwMode="auto">
          <a:xfrm>
            <a:off x="440607" y="2743201"/>
            <a:ext cx="8169993" cy="3687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016731"/>
      </p:ext>
    </p:extLst>
  </p:cSld>
  <p:clrMapOvr>
    <a:masterClrMapping/>
  </p:clrMapOvr>
  <mc:AlternateContent xmlns:mc="http://schemas.openxmlformats.org/markup-compatibility/2006" xmlns:p14="http://schemas.microsoft.com/office/powerpoint/2010/main">
    <mc:Choice Requires="p14">
      <p:transition spd="slow" p14:dur="2000" advTm="56122"/>
    </mc:Choice>
    <mc:Fallback xmlns="" xmlns:a14="http://schemas.microsoft.com/office/drawing/2010/main" xmlns:p15="http://schemas.microsoft.com/office/powerpoint/2012/main" xmlns:p159="http://schemas.microsoft.com/office/powerpoint/2015/09/main">
      <p:transition spd="slow" advTm="5612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3600" b="0" i="0" u="none" strike="noStrike">
                <a:highlight>
                  <a:srgbClr val="000000">
                    <a:alpha val="0"/>
                  </a:srgbClr>
                </a:highlight>
                <a:latin typeface="Calibri"/>
                <a:cs typeface="Calibri"/>
              </a:rPr>
              <a:t>3. 進行 2 次救援呼吸</a:t>
            </a:r>
            <a:endParaRPr lang="en-US" sz="36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7670" y="2514600"/>
            <a:ext cx="8305800" cy="1981200"/>
          </a:xfrm>
        </p:spPr>
        <p:txBody>
          <a:bodyPr>
            <a:noAutofit/>
          </a:bodyPr>
          <a:lstStyle/>
          <a:p>
            <a:pPr lvl="0" indent="-237600" algn="just" rtl="0">
              <a:lnSpc>
                <a:spcPct val="120000"/>
              </a:lnSpc>
              <a:buClr>
                <a:srgbClr val="000000"/>
              </a:buClr>
              <a:buSzTx/>
              <a:buFont typeface="+mj-lt"/>
              <a:buAutoNum type="arabicPeriod"/>
            </a:pPr>
            <a:r>
              <a:rPr lang="zh-TW" sz="1600" b="0" i="0" u="none" strike="noStrike" dirty="0" smtClean="0">
                <a:solidFill>
                  <a:srgbClr val="383838"/>
                </a:solidFill>
                <a:highlight>
                  <a:srgbClr val="000000">
                    <a:alpha val="0"/>
                  </a:srgbClr>
                </a:highlight>
                <a:latin typeface="Calibri"/>
                <a:cs typeface="Calibri"/>
              </a:rPr>
              <a:t>使</a:t>
            </a:r>
            <a:r>
              <a:rPr lang="zh-TW" sz="1600" b="0" i="0" u="none" strike="noStrike" dirty="0">
                <a:solidFill>
                  <a:srgbClr val="383838"/>
                </a:solidFill>
                <a:highlight>
                  <a:srgbClr val="000000">
                    <a:alpha val="0"/>
                  </a:srgbClr>
                </a:highlight>
                <a:latin typeface="Calibri"/>
                <a:cs typeface="Calibri"/>
              </a:rPr>
              <a:t>患者</a:t>
            </a:r>
            <a:r>
              <a:rPr lang="zh-TW" sz="1600" b="1" i="0" u="none" strike="noStrike" dirty="0">
                <a:solidFill>
                  <a:srgbClr val="383838"/>
                </a:solidFill>
                <a:highlight>
                  <a:srgbClr val="000000">
                    <a:alpha val="0"/>
                  </a:srgbClr>
                </a:highlight>
                <a:latin typeface="Calibri"/>
                <a:cs typeface="Calibri"/>
              </a:rPr>
              <a:t>平躺在他們的背上</a:t>
            </a:r>
            <a:r>
              <a:rPr lang="zh-TW" sz="1600" b="0" i="0" u="none" strike="noStrike" dirty="0">
                <a:solidFill>
                  <a:srgbClr val="383838"/>
                </a:solidFill>
                <a:highlight>
                  <a:srgbClr val="000000">
                    <a:alpha val="0"/>
                  </a:srgbClr>
                </a:highlight>
                <a:latin typeface="Calibri"/>
                <a:cs typeface="Calibri"/>
              </a:rPr>
              <a:t>。</a:t>
            </a:r>
          </a:p>
          <a:p>
            <a:pPr lvl="0" indent="-237600" algn="just" rtl="0">
              <a:lnSpc>
                <a:spcPct val="120000"/>
              </a:lnSpc>
              <a:buClr>
                <a:srgbClr val="000000"/>
              </a:buClr>
              <a:buSzTx/>
              <a:buFont typeface="+mj-lt"/>
              <a:buAutoNum type="arabicPeriod"/>
            </a:pPr>
            <a:r>
              <a:rPr lang="zh-TW" sz="1600" b="1" i="0" u="none" strike="noStrike" dirty="0" smtClean="0">
                <a:solidFill>
                  <a:srgbClr val="383838"/>
                </a:solidFill>
                <a:highlight>
                  <a:srgbClr val="000000">
                    <a:alpha val="0"/>
                  </a:srgbClr>
                </a:highlight>
                <a:latin typeface="Calibri"/>
                <a:cs typeface="Calibri"/>
              </a:rPr>
              <a:t>抬起</a:t>
            </a:r>
            <a:r>
              <a:rPr lang="zh-TW" sz="1600" b="1" i="0" u="none" strike="noStrike" dirty="0">
                <a:solidFill>
                  <a:srgbClr val="383838"/>
                </a:solidFill>
                <a:highlight>
                  <a:srgbClr val="000000">
                    <a:alpha val="0"/>
                  </a:srgbClr>
                </a:highlight>
                <a:latin typeface="Calibri"/>
                <a:cs typeface="Calibri"/>
              </a:rPr>
              <a:t>他們的下巴</a:t>
            </a:r>
            <a:r>
              <a:rPr lang="zh-TW" sz="1600" dirty="0">
                <a:solidFill>
                  <a:srgbClr val="383838"/>
                </a:solidFill>
                <a:highlight>
                  <a:srgbClr val="000000">
                    <a:alpha val="0"/>
                  </a:srgbClr>
                </a:highlight>
                <a:latin typeface="Calibri"/>
                <a:cs typeface="Calibri"/>
              </a:rPr>
              <a:t>以打開呼吸道</a:t>
            </a:r>
            <a:r>
              <a:rPr lang="zh-TW" sz="300" i="0" u="none" strike="noStrike" dirty="0">
                <a:solidFill>
                  <a:srgbClr val="383838"/>
                </a:solidFill>
                <a:highlight>
                  <a:srgbClr val="000000">
                    <a:alpha val="0"/>
                  </a:srgbClr>
                </a:highlight>
                <a:latin typeface="Calibri"/>
                <a:cs typeface="Calibri"/>
              </a:rPr>
              <a:t>。</a:t>
            </a:r>
          </a:p>
          <a:p>
            <a:pPr marL="271463" lvl="0" indent="-236538" algn="just" rtl="0">
              <a:lnSpc>
                <a:spcPct val="120000"/>
              </a:lnSpc>
              <a:buClr>
                <a:srgbClr val="000000"/>
              </a:buClr>
              <a:buSzTx/>
              <a:buFont typeface="+mj-lt"/>
              <a:buAutoNum type="arabicPeriod"/>
            </a:pPr>
            <a:r>
              <a:rPr lang="zh-TW" sz="1600" b="1" i="0" u="none" strike="noStrike" dirty="0" smtClean="0">
                <a:solidFill>
                  <a:srgbClr val="383838"/>
                </a:solidFill>
                <a:highlight>
                  <a:srgbClr val="000000">
                    <a:alpha val="0"/>
                  </a:srgbClr>
                </a:highlight>
                <a:latin typeface="Calibri"/>
                <a:cs typeface="Calibri"/>
              </a:rPr>
              <a:t>用</a:t>
            </a:r>
            <a:r>
              <a:rPr lang="zh-TW" sz="1600" b="1" i="0" u="none" strike="noStrike" dirty="0">
                <a:solidFill>
                  <a:srgbClr val="383838"/>
                </a:solidFill>
                <a:highlight>
                  <a:srgbClr val="000000">
                    <a:alpha val="0"/>
                  </a:srgbClr>
                </a:highlight>
                <a:latin typeface="Calibri"/>
                <a:cs typeface="Calibri"/>
              </a:rPr>
              <a:t>一隻手塞住他們的鼻子</a:t>
            </a:r>
            <a:r>
              <a:rPr lang="zh-TW" sz="1600" b="0" i="0" u="none" strike="noStrike" dirty="0">
                <a:solidFill>
                  <a:srgbClr val="383838"/>
                </a:solidFill>
                <a:highlight>
                  <a:srgbClr val="000000">
                    <a:alpha val="0"/>
                  </a:srgbClr>
                </a:highlight>
                <a:latin typeface="Calibri"/>
                <a:cs typeface="Calibri"/>
              </a:rPr>
              <a:t>，並進行 </a:t>
            </a:r>
            <a:r>
              <a:rPr lang="zh-TW" sz="1600" b="1" i="0" u="none" strike="noStrike" dirty="0">
                <a:solidFill>
                  <a:srgbClr val="383838"/>
                </a:solidFill>
                <a:highlight>
                  <a:srgbClr val="000000">
                    <a:alpha val="0"/>
                  </a:srgbClr>
                </a:highlight>
                <a:latin typeface="Calibri"/>
                <a:cs typeface="Calibri"/>
              </a:rPr>
              <a:t>2 次均勻大小的呼吸</a:t>
            </a:r>
            <a:r>
              <a:rPr lang="zh-TW" sz="1600" b="0" i="0" u="none" strike="noStrike" dirty="0">
                <a:solidFill>
                  <a:srgbClr val="383838"/>
                </a:solidFill>
                <a:highlight>
                  <a:srgbClr val="000000">
                    <a:alpha val="0"/>
                  </a:srgbClr>
                </a:highlight>
                <a:latin typeface="Calibri"/>
                <a:cs typeface="Calibri"/>
              </a:rPr>
              <a:t>。向肺內吹入足夠的空氣以使其胸部升高。如果您眼邊看不到他們的胸部升起，請向後再傾斜頭部，並確保您堵住了他們的鼻子。</a:t>
            </a:r>
            <a:endParaRPr lang="en-US" sz="1600" dirty="0">
              <a:solidFill>
                <a:srgbClr val="38383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654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533400" y="1759768"/>
            <a:ext cx="8229600" cy="4411662"/>
          </a:xfrm>
        </p:spPr>
        <p:txBody>
          <a:bodyPr>
            <a:noAutofit/>
          </a:bodyPr>
          <a:lstStyle/>
          <a:p>
            <a:pPr marL="571500" indent="-571500">
              <a:lnSpc>
                <a:spcPct val="90000"/>
              </a:lnSpc>
              <a:buNone/>
            </a:pPr>
            <a:endParaRPr lang="en-US" sz="1400" dirty="0" smtClean="0">
              <a:solidFill>
                <a:srgbClr val="000000"/>
              </a:solidFill>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n-US" sz="1800" b="1" dirty="0" smtClean="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lnSpc>
                <a:spcPct val="120000"/>
              </a:lnSpc>
              <a:spcBef>
                <a:spcPct val="0"/>
              </a:spcBef>
              <a:buNone/>
            </a:pPr>
            <a:endParaRPr lang="en-US" sz="1800" b="1" dirty="0" smtClean="0">
              <a:latin typeface="Calibri" panose="020F0502020204030204" pitchFamily="34" charset="0"/>
              <a:cs typeface="Calibri" panose="020F0502020204030204" pitchFamily="34" charset="0"/>
            </a:endParaRPr>
          </a:p>
          <a:p>
            <a:pPr marL="0" indent="0">
              <a:lnSpc>
                <a:spcPct val="120000"/>
              </a:lnSpc>
              <a:spcBef>
                <a:spcPct val="0"/>
              </a:spcBef>
              <a:buNone/>
            </a:pPr>
            <a:endParaRPr lang="en-US" sz="1800" b="1" dirty="0">
              <a:latin typeface="Calibri" panose="020F0502020204030204" pitchFamily="34" charset="0"/>
              <a:cs typeface="Calibri" panose="020F0502020204030204" pitchFamily="34" charset="0"/>
            </a:endParaRPr>
          </a:p>
          <a:p>
            <a:pPr marL="0" indent="0">
              <a:lnSpc>
                <a:spcPct val="120000"/>
              </a:lnSpc>
              <a:spcBef>
                <a:spcPct val="0"/>
              </a:spcBef>
              <a:buNone/>
            </a:pPr>
            <a:endParaRPr lang="en-US" sz="1800" dirty="0" smtClean="0">
              <a:latin typeface="Calibri" panose="020F0502020204030204" pitchFamily="34" charset="0"/>
              <a:cs typeface="Calibri" panose="020F0502020204030204" pitchFamily="34" charset="0"/>
            </a:endParaRPr>
          </a:p>
          <a:p>
            <a:pPr marL="0" indent="0" rtl="0">
              <a:lnSpc>
                <a:spcPct val="120000"/>
              </a:lnSpc>
              <a:spcBef>
                <a:spcPct val="0"/>
              </a:spcBef>
              <a:buNone/>
            </a:pPr>
            <a:r>
              <a:rPr lang="zh-TW" sz="1800" b="0" i="0" u="none" strike="noStrike" dirty="0">
                <a:highlight>
                  <a:srgbClr val="000000">
                    <a:alpha val="0"/>
                  </a:srgbClr>
                </a:highlight>
                <a:latin typeface="Calibri"/>
                <a:cs typeface="Calibri"/>
              </a:rPr>
              <a:t>納洛酮服用後通常會在 30-45秒 內開始發揮效用，但我們會給予患者 3 分鐘的反應時間。等待納洛酮生效時，請立即開始第 5 步。</a:t>
            </a:r>
            <a:endParaRPr lang="en-US" sz="1800" dirty="0">
              <a:latin typeface="Calibri" panose="020F0502020204030204" pitchFamily="34" charset="0"/>
              <a:cs typeface="Calibri" panose="020F0502020204030204" pitchFamily="34" charset="0"/>
            </a:endParaRPr>
          </a:p>
          <a:p>
            <a:pPr marL="0" indent="0">
              <a:buNone/>
            </a:pPr>
            <a:endParaRPr lang="en-US" sz="1800" b="1" dirty="0" smtClean="0">
              <a:latin typeface="Candara" pitchFamily="34" charset="0"/>
            </a:endParaRPr>
          </a:p>
          <a:p>
            <a:pPr marL="0" indent="0">
              <a:buNone/>
            </a:pPr>
            <a:endParaRPr lang="en-US" sz="1800" b="1" dirty="0">
              <a:latin typeface="Candara" pitchFamily="34" charset="0"/>
            </a:endParaRP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9290" r="88525"/>
                    </a14:imgEffect>
                  </a14:imgLayer>
                </a14:imgProps>
              </a:ext>
            </a:extLst>
          </a:blip>
          <a:stretch>
            <a:fillRect/>
          </a:stretch>
        </p:blipFill>
        <p:spPr>
          <a:xfrm>
            <a:off x="3026587" y="1724043"/>
            <a:ext cx="1682859" cy="2528887"/>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100000" l="9091" r="88933"/>
                    </a14:imgEffect>
                    <a14:imgEffect>
                      <a14:sharpenSoften amount="-25000"/>
                    </a14:imgEffect>
                  </a14:imgLayer>
                </a14:imgProps>
              </a:ext>
            </a:extLst>
          </a:blip>
          <a:srcRect l="20093" r="16416"/>
          <a:stretch>
            <a:fillRect/>
          </a:stretch>
        </p:blipFill>
        <p:spPr>
          <a:xfrm>
            <a:off x="5105400" y="2013704"/>
            <a:ext cx="1371600" cy="1699505"/>
          </a:xfrm>
          <a:prstGeom prst="rect">
            <a:avLst/>
          </a:prstGeom>
        </p:spPr>
      </p:pic>
      <p:pic>
        <p:nvPicPr>
          <p:cNvPr id="11" name="Picture 10" descr="REVIVEBannerMay2015.jpg"/>
          <p:cNvPicPr>
            <a:picLocks noChangeAspect="1"/>
          </p:cNvPicPr>
          <p:nvPr/>
        </p:nvPicPr>
        <p:blipFill>
          <a:blip r:embed="rId7">
            <a:extLst>
              <a:ext uri="{BEBA8EAE-BF5A-486C-A8C5-ECC9F3942E4B}">
                <a14:imgProps xmlns:a14="http://schemas.microsoft.com/office/drawing/2010/main">
                  <a14:imgLayer r:embed="rId8">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12" name="Rectangle 2"/>
          <p:cNvSpPr>
            <a:spLocks noGrp="1" noChangeArrowheads="1"/>
          </p:cNvSpPr>
          <p:nvPr>
            <p:ph type="title"/>
          </p:nvPr>
        </p:nvSpPr>
        <p:spPr>
          <a:xfrm>
            <a:off x="762000" y="745203"/>
            <a:ext cx="7406640" cy="909661"/>
          </a:xfrm>
        </p:spPr>
        <p:txBody>
          <a:bodyPr>
            <a:noAutofit/>
          </a:bodyPr>
          <a:lstStyle/>
          <a:p>
            <a:pPr marL="571500" indent="-571500" rtl="0"/>
            <a:r>
              <a:rPr lang="zh-TW" sz="3600" b="0" i="0" u="none" strike="noStrike">
                <a:highlight>
                  <a:srgbClr val="000000">
                    <a:alpha val="0"/>
                  </a:srgbClr>
                </a:highlight>
                <a:latin typeface="Calibri"/>
                <a:cs typeface="Calibri"/>
              </a:rPr>
              <a:t>4. 施用納洛酮</a:t>
            </a:r>
            <a:endParaRPr lang="en-US" sz="360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ackgroundRemoval t="400" b="100000" l="13400" r="93200"/>
                    </a14:imgEffect>
                  </a14:imgLayer>
                </a14:imgProps>
              </a:ext>
            </a:extLst>
          </a:blip>
          <a:srcRect l="29827" r="25518"/>
          <a:stretch>
            <a:fillRect/>
          </a:stretch>
        </p:blipFill>
        <p:spPr>
          <a:xfrm>
            <a:off x="4530977" y="1975698"/>
            <a:ext cx="752893" cy="1765346"/>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68680" y="853687"/>
            <a:ext cx="7406640" cy="1356360"/>
          </a:xfrm>
        </p:spPr>
        <p:txBody>
          <a:bodyPr>
            <a:noAutofit/>
          </a:bodyPr>
          <a:lstStyle/>
          <a:p>
            <a:pPr rtl="0"/>
            <a:r>
              <a:rPr lang="zh-TW" sz="3600" b="0" i="0" u="none" strike="noStrike" dirty="0">
                <a:highlight>
                  <a:srgbClr val="000000">
                    <a:alpha val="0"/>
                  </a:srgbClr>
                </a:highlight>
                <a:latin typeface="Calibri"/>
                <a:cs typeface="Calibri"/>
              </a:rPr>
              <a:t>5</a:t>
            </a:r>
            <a:r>
              <a:rPr lang="zh-TW" sz="3100" b="0" i="0" u="none" strike="noStrike" dirty="0">
                <a:highlight>
                  <a:srgbClr val="000000">
                    <a:alpha val="0"/>
                  </a:srgbClr>
                </a:highlight>
                <a:latin typeface="Calibri"/>
                <a:cs typeface="Calibri"/>
              </a:rPr>
              <a:t>. </a:t>
            </a:r>
            <a:r>
              <a:rPr lang="zh-TW" sz="3600" b="0" i="0" u="none" strike="noStrike" dirty="0">
                <a:highlight>
                  <a:srgbClr val="000000">
                    <a:alpha val="0"/>
                  </a:srgbClr>
                </a:highlight>
                <a:latin typeface="Calibri"/>
                <a:cs typeface="Calibri"/>
              </a:rPr>
              <a:t>救援呼吸或 </a:t>
            </a:r>
            <a:r>
              <a:rPr lang="zh-TW" sz="3600" b="0" i="0" u="none" strike="noStrike" dirty="0" smtClean="0">
                <a:highlight>
                  <a:srgbClr val="000000">
                    <a:alpha val="0"/>
                  </a:srgbClr>
                </a:highlight>
                <a:latin typeface="Calibri"/>
                <a:cs typeface="Calibri"/>
              </a:rPr>
              <a:t>CPR</a:t>
            </a:r>
            <a:r>
              <a:rPr lang="zh-TW" sz="3100" b="0" i="0" u="none" strike="noStrike" dirty="0" smtClean="0">
                <a:highlight>
                  <a:srgbClr val="000000">
                    <a:alpha val="0"/>
                  </a:srgbClr>
                </a:highlight>
                <a:latin typeface="Calibri"/>
                <a:cs typeface="Calibri"/>
              </a:rPr>
              <a:t>（</a:t>
            </a:r>
            <a:r>
              <a:rPr lang="zh-TW" sz="3100" b="0" i="0" u="none" strike="noStrike" dirty="0">
                <a:highlight>
                  <a:srgbClr val="000000">
                    <a:alpha val="0"/>
                  </a:srgbClr>
                </a:highlight>
                <a:latin typeface="Calibri"/>
                <a:cs typeface="Calibri"/>
              </a:rPr>
              <a:t>如果急救人</a:t>
            </a:r>
            <a:r>
              <a:rPr lang="zh-TW" sz="3100" b="0" i="0" u="none" strike="noStrike" dirty="0" smtClean="0">
                <a:highlight>
                  <a:srgbClr val="000000">
                    <a:alpha val="0"/>
                  </a:srgbClr>
                </a:highlight>
                <a:latin typeface="Calibri"/>
                <a:cs typeface="Calibri"/>
              </a:rPr>
              <a:t>員</a:t>
            </a:r>
            <a:r>
              <a:rPr lang="en-US" altLang="zh-TW" sz="3100" b="0" i="0" u="none" strike="noStrike" dirty="0" smtClean="0">
                <a:highlight>
                  <a:srgbClr val="000000">
                    <a:alpha val="0"/>
                  </a:srgbClr>
                </a:highlight>
                <a:latin typeface="Calibri"/>
                <a:cs typeface="Calibri"/>
              </a:rPr>
              <a:t/>
            </a:r>
            <a:br>
              <a:rPr lang="en-US" altLang="zh-TW" sz="3100" b="0" i="0" u="none" strike="noStrike" dirty="0" smtClean="0">
                <a:highlight>
                  <a:srgbClr val="000000">
                    <a:alpha val="0"/>
                  </a:srgbClr>
                </a:highlight>
                <a:latin typeface="Calibri"/>
                <a:cs typeface="Calibri"/>
              </a:rPr>
            </a:br>
            <a:r>
              <a:rPr lang="zh-TW" sz="3100" b="0" i="0" u="none" strike="noStrike" dirty="0" smtClean="0">
                <a:highlight>
                  <a:srgbClr val="000000">
                    <a:alpha val="0"/>
                  </a:srgbClr>
                </a:highlight>
                <a:latin typeface="Calibri"/>
                <a:cs typeface="Calibri"/>
              </a:rPr>
              <a:t>接受</a:t>
            </a:r>
            <a:r>
              <a:rPr lang="zh-TW" sz="3100" b="0" i="0" u="none" strike="noStrike" dirty="0">
                <a:highlight>
                  <a:srgbClr val="000000">
                    <a:alpha val="0"/>
                  </a:srgbClr>
                </a:highlight>
                <a:latin typeface="Calibri"/>
                <a:cs typeface="Calibri"/>
              </a:rPr>
              <a:t>過911 CPR 培訓或指示）</a:t>
            </a:r>
            <a:r>
              <a:rPr lang="zh-TW" sz="3600" b="0" i="0" u="none" strike="noStrike" dirty="0">
                <a:highlight>
                  <a:srgbClr val="000000">
                    <a:alpha val="0"/>
                  </a:srgbClr>
                </a:highlight>
                <a:latin typeface="Calibri"/>
                <a:cs typeface="Calibri"/>
              </a:rPr>
              <a:t/>
            </a:r>
            <a:br>
              <a:rPr lang="zh-TW" sz="3600" b="0" i="0" u="none" strike="noStrike" dirty="0">
                <a:highlight>
                  <a:srgbClr val="000000">
                    <a:alpha val="0"/>
                  </a:srgbClr>
                </a:highlight>
                <a:latin typeface="Calibri"/>
                <a:cs typeface="Calibri"/>
              </a:rPr>
            </a:br>
            <a:endParaRPr lang="en-US" sz="3600" b="0" dirty="0"/>
          </a:p>
        </p:txBody>
      </p:sp>
      <p:sp>
        <p:nvSpPr>
          <p:cNvPr id="120835" name="Rectangle 3"/>
          <p:cNvSpPr>
            <a:spLocks noGrp="1" noChangeArrowheads="1"/>
          </p:cNvSpPr>
          <p:nvPr>
            <p:ph idx="1"/>
          </p:nvPr>
        </p:nvSpPr>
        <p:spPr>
          <a:xfrm>
            <a:off x="457200" y="1828800"/>
            <a:ext cx="8229600" cy="4411662"/>
          </a:xfrm>
        </p:spPr>
        <p:txBody>
          <a:bodyPr>
            <a:noAutofit/>
          </a:bodyPr>
          <a:lstStyle/>
          <a:p>
            <a:pPr rtl="0">
              <a:lnSpc>
                <a:spcPct val="120000"/>
              </a:lnSpc>
              <a:buSzTx/>
              <a:buFont typeface="+mj-lt"/>
              <a:buAutoNum type="arabicPeriod"/>
            </a:pPr>
            <a:r>
              <a:rPr lang="zh-TW" sz="1400" b="0" i="0" u="none" strike="noStrike" dirty="0">
                <a:solidFill>
                  <a:srgbClr val="383838"/>
                </a:solidFill>
                <a:highlight>
                  <a:srgbClr val="000000">
                    <a:alpha val="0"/>
                  </a:srgbClr>
                </a:highlight>
                <a:latin typeface="Calibri"/>
                <a:cs typeface="Calibri"/>
              </a:rPr>
              <a:t>使患者</a:t>
            </a:r>
            <a:r>
              <a:rPr lang="zh-TW" sz="1600" b="1" i="0" u="none" strike="noStrike" dirty="0">
                <a:solidFill>
                  <a:srgbClr val="383838"/>
                </a:solidFill>
                <a:highlight>
                  <a:srgbClr val="000000">
                    <a:alpha val="0"/>
                  </a:srgbClr>
                </a:highlight>
                <a:latin typeface="Calibri"/>
                <a:cs typeface="Calibri"/>
              </a:rPr>
              <a:t>平躺在他們的背上</a:t>
            </a:r>
            <a:r>
              <a:rPr lang="zh-TW" sz="1400" b="0" i="0" u="none" strike="noStrike" dirty="0">
                <a:solidFill>
                  <a:srgbClr val="383838"/>
                </a:solidFill>
                <a:highlight>
                  <a:srgbClr val="000000">
                    <a:alpha val="0"/>
                  </a:srgbClr>
                </a:highlight>
                <a:latin typeface="Calibri"/>
                <a:cs typeface="Calibri"/>
              </a:rPr>
              <a:t>。</a:t>
            </a:r>
          </a:p>
          <a:p>
            <a:pPr rtl="0">
              <a:lnSpc>
                <a:spcPct val="120000"/>
              </a:lnSpc>
              <a:buSzTx/>
              <a:buFont typeface="+mj-lt"/>
              <a:buAutoNum type="arabicPeriod"/>
            </a:pPr>
            <a:r>
              <a:rPr lang="zh-TW" sz="1400" b="1" i="0" u="none" strike="noStrike" dirty="0">
                <a:solidFill>
                  <a:srgbClr val="383838"/>
                </a:solidFill>
                <a:highlight>
                  <a:srgbClr val="000000">
                    <a:alpha val="0"/>
                  </a:srgbClr>
                </a:highlight>
                <a:latin typeface="Calibri"/>
                <a:cs typeface="Calibri"/>
              </a:rPr>
              <a:t>抬起他們的下巴</a:t>
            </a:r>
            <a:r>
              <a:rPr lang="zh-TW" sz="1400" dirty="0">
                <a:solidFill>
                  <a:srgbClr val="383838"/>
                </a:solidFill>
                <a:highlight>
                  <a:srgbClr val="000000">
                    <a:alpha val="0"/>
                  </a:srgbClr>
                </a:highlight>
                <a:latin typeface="Calibri"/>
                <a:cs typeface="Calibri"/>
              </a:rPr>
              <a:t>以打開呼吸道。</a:t>
            </a:r>
          </a:p>
          <a:p>
            <a:pPr rtl="0">
              <a:lnSpc>
                <a:spcPct val="120000"/>
              </a:lnSpc>
              <a:buSzTx/>
              <a:buFont typeface="+mj-lt"/>
              <a:buAutoNum type="arabicPeriod"/>
            </a:pPr>
            <a:r>
              <a:rPr lang="zh-TW" sz="1400" b="0" i="0" u="none" strike="noStrike" dirty="0">
                <a:solidFill>
                  <a:srgbClr val="383838"/>
                </a:solidFill>
                <a:highlight>
                  <a:srgbClr val="000000">
                    <a:alpha val="0"/>
                  </a:srgbClr>
                </a:highlight>
                <a:latin typeface="Calibri"/>
                <a:cs typeface="Calibri"/>
              </a:rPr>
              <a:t>用一隻手</a:t>
            </a:r>
            <a:r>
              <a:rPr lang="zh-TW" sz="1400" b="1" i="0" u="none" strike="noStrike" dirty="0">
                <a:solidFill>
                  <a:srgbClr val="383838"/>
                </a:solidFill>
                <a:highlight>
                  <a:srgbClr val="000000">
                    <a:alpha val="0"/>
                  </a:srgbClr>
                </a:highlight>
                <a:latin typeface="Calibri"/>
                <a:cs typeface="Calibri"/>
              </a:rPr>
              <a:t>塞住他們的鼻子</a:t>
            </a:r>
            <a:r>
              <a:rPr lang="zh-TW" sz="1400" b="0" i="0" u="none" strike="noStrike" dirty="0">
                <a:solidFill>
                  <a:srgbClr val="383838"/>
                </a:solidFill>
                <a:highlight>
                  <a:srgbClr val="000000">
                    <a:alpha val="0"/>
                  </a:srgbClr>
                </a:highlight>
                <a:latin typeface="Calibri"/>
                <a:cs typeface="Calibri"/>
              </a:rPr>
              <a:t>，並</a:t>
            </a:r>
            <a:r>
              <a:rPr lang="zh-TW" sz="1400" b="1" i="0" u="none" strike="noStrike" dirty="0">
                <a:solidFill>
                  <a:srgbClr val="383838"/>
                </a:solidFill>
                <a:highlight>
                  <a:srgbClr val="000000">
                    <a:alpha val="0"/>
                  </a:srgbClr>
                </a:highlight>
                <a:latin typeface="Calibri"/>
                <a:cs typeface="Calibri"/>
              </a:rPr>
              <a:t>進行 2 次均勻大小的呼吸</a:t>
            </a:r>
            <a:r>
              <a:rPr lang="zh-TW" sz="1400" b="0" i="0" u="none" strike="noStrike" dirty="0">
                <a:solidFill>
                  <a:srgbClr val="383838"/>
                </a:solidFill>
                <a:highlight>
                  <a:srgbClr val="000000">
                    <a:alpha val="0"/>
                  </a:srgbClr>
                </a:highlight>
                <a:latin typeface="Calibri"/>
                <a:cs typeface="Calibri"/>
              </a:rPr>
              <a:t>。向肺內吹入足夠的空氣以使其胸部升高</a:t>
            </a:r>
            <a:r>
              <a:rPr lang="zh-TW" sz="1400" b="0" i="0" u="none" strike="noStrike" dirty="0" smtClean="0">
                <a:solidFill>
                  <a:srgbClr val="383838"/>
                </a:solidFill>
                <a:highlight>
                  <a:srgbClr val="000000">
                    <a:alpha val="0"/>
                  </a:srgbClr>
                </a:highlight>
                <a:latin typeface="Calibri"/>
                <a:cs typeface="Calibri"/>
              </a:rPr>
              <a:t>。</a:t>
            </a:r>
            <a:r>
              <a:rPr lang="en-US" altLang="zh-TW" sz="1400" b="0" i="0" u="none" strike="noStrike" dirty="0" smtClean="0">
                <a:solidFill>
                  <a:srgbClr val="383838"/>
                </a:solidFill>
                <a:highlight>
                  <a:srgbClr val="000000">
                    <a:alpha val="0"/>
                  </a:srgbClr>
                </a:highlight>
                <a:latin typeface="Calibri"/>
                <a:cs typeface="Calibri"/>
              </a:rPr>
              <a:t/>
            </a:r>
            <a:br>
              <a:rPr lang="en-US" altLang="zh-TW" sz="1400" b="0" i="0" u="none" strike="noStrike" dirty="0" smtClean="0">
                <a:solidFill>
                  <a:srgbClr val="383838"/>
                </a:solidFill>
                <a:highlight>
                  <a:srgbClr val="000000">
                    <a:alpha val="0"/>
                  </a:srgbClr>
                </a:highlight>
                <a:latin typeface="Calibri"/>
                <a:cs typeface="Calibri"/>
              </a:rPr>
            </a:br>
            <a:r>
              <a:rPr lang="zh-TW" sz="1400" b="0" i="0" u="none" strike="noStrike" dirty="0" smtClean="0">
                <a:solidFill>
                  <a:srgbClr val="383838"/>
                </a:solidFill>
                <a:highlight>
                  <a:srgbClr val="000000">
                    <a:alpha val="0"/>
                  </a:srgbClr>
                </a:highlight>
                <a:latin typeface="Calibri"/>
                <a:cs typeface="Calibri"/>
              </a:rPr>
              <a:t>如果</a:t>
            </a:r>
            <a:r>
              <a:rPr lang="zh-TW" sz="1400" b="0" i="0" u="none" strike="noStrike" dirty="0">
                <a:solidFill>
                  <a:srgbClr val="383838"/>
                </a:solidFill>
                <a:highlight>
                  <a:srgbClr val="000000">
                    <a:alpha val="0"/>
                  </a:srgbClr>
                </a:highlight>
                <a:latin typeface="Calibri"/>
                <a:cs typeface="Calibri"/>
              </a:rPr>
              <a:t>您眼邊看不到他們的胸部升起，請向後再傾斜頭部，並確保您堵住了他們的鼻子。</a:t>
            </a:r>
          </a:p>
          <a:p>
            <a:pPr rtl="0">
              <a:lnSpc>
                <a:spcPct val="120000"/>
              </a:lnSpc>
              <a:buSzTx/>
              <a:buFont typeface="+mj-lt"/>
              <a:buAutoNum type="arabicPeriod"/>
            </a:pPr>
            <a:r>
              <a:rPr lang="zh-TW" sz="1400" b="1" i="0" u="none" strike="noStrike" dirty="0">
                <a:solidFill>
                  <a:srgbClr val="383838"/>
                </a:solidFill>
                <a:highlight>
                  <a:srgbClr val="000000">
                    <a:alpha val="0"/>
                  </a:srgbClr>
                </a:highlight>
                <a:latin typeface="Calibri"/>
                <a:cs typeface="Calibri"/>
              </a:rPr>
              <a:t>重複</a:t>
            </a:r>
            <a:r>
              <a:rPr lang="zh-TW" sz="1400" b="0" i="0" u="none" strike="noStrike" dirty="0">
                <a:solidFill>
                  <a:srgbClr val="383838"/>
                </a:solidFill>
                <a:highlight>
                  <a:srgbClr val="000000">
                    <a:alpha val="0"/>
                  </a:srgbClr>
                </a:highlight>
                <a:latin typeface="Calibri"/>
                <a:cs typeface="Calibri"/>
              </a:rPr>
              <a:t>，每 5 秒呼氣 1 次。</a:t>
            </a:r>
          </a:p>
          <a:p>
            <a:pPr marL="0" indent="0" rtl="0">
              <a:lnSpc>
                <a:spcPct val="120000"/>
              </a:lnSpc>
              <a:buNone/>
            </a:pPr>
            <a:endParaRPr lang="en-US" altLang="zh-TW" sz="1600" b="1" i="0" u="none" strike="noStrike" dirty="0" smtClean="0">
              <a:highlight>
                <a:srgbClr val="000000">
                  <a:alpha val="0"/>
                </a:srgbClr>
              </a:highlight>
              <a:latin typeface="Calibri"/>
              <a:cs typeface="Calibri"/>
            </a:endParaRPr>
          </a:p>
          <a:p>
            <a:pPr marL="0" indent="0" rtl="0">
              <a:lnSpc>
                <a:spcPct val="120000"/>
              </a:lnSpc>
              <a:buNone/>
            </a:pPr>
            <a:r>
              <a:rPr lang="zh-TW" sz="1600" b="1" i="0" u="none" strike="noStrike" dirty="0" smtClean="0">
                <a:highlight>
                  <a:srgbClr val="000000">
                    <a:alpha val="0"/>
                  </a:srgbClr>
                </a:highlight>
                <a:latin typeface="Calibri"/>
                <a:cs typeface="Calibri"/>
              </a:rPr>
              <a:t>請</a:t>
            </a:r>
            <a:r>
              <a:rPr lang="zh-TW" sz="1600" b="1" i="0" u="none" strike="noStrike" dirty="0">
                <a:highlight>
                  <a:srgbClr val="000000">
                    <a:alpha val="0"/>
                  </a:srgbClr>
                </a:highlight>
                <a:latin typeface="Calibri"/>
                <a:cs typeface="Calibri"/>
              </a:rPr>
              <a:t>注意</a:t>
            </a:r>
            <a:r>
              <a:rPr lang="zh-TW" sz="1600" b="0" i="0" u="none" strike="noStrike" dirty="0">
                <a:highlight>
                  <a:srgbClr val="000000">
                    <a:alpha val="0"/>
                  </a:srgbClr>
                </a:highlight>
                <a:latin typeface="Calibri"/>
                <a:cs typeface="Calibri"/>
              </a:rPr>
              <a:t>—您可能聽說過，最近的 CPR 指南建議使用「僅用手進行心肺復蘇」或僅按壓胸部，而不要進行急救呼吸和按壓胸部。這些指導原則是針對外行人對</a:t>
            </a:r>
            <a:r>
              <a:rPr lang="zh-TW" sz="1600" b="0" i="1" u="none" strike="noStrike" dirty="0">
                <a:highlight>
                  <a:srgbClr val="000000">
                    <a:alpha val="0"/>
                  </a:srgbClr>
                </a:highlight>
                <a:latin typeface="Calibri"/>
                <a:cs typeface="Calibri"/>
              </a:rPr>
              <a:t>心臟驟停</a:t>
            </a:r>
            <a:r>
              <a:rPr lang="zh-TW" sz="1600" b="0" i="0" u="none" strike="noStrike" dirty="0">
                <a:highlight>
                  <a:srgbClr val="000000">
                    <a:alpha val="0"/>
                  </a:srgbClr>
                </a:highlight>
                <a:latin typeface="Calibri"/>
                <a:cs typeface="Calibri"/>
              </a:rPr>
              <a:t>的反應，而</a:t>
            </a:r>
            <a:r>
              <a:rPr lang="zh-TW" sz="1600" b="1" i="0" u="none" strike="noStrike" dirty="0">
                <a:highlight>
                  <a:srgbClr val="000000">
                    <a:alpha val="0"/>
                  </a:srgbClr>
                </a:highlight>
                <a:latin typeface="Calibri"/>
                <a:cs typeface="Calibri"/>
              </a:rPr>
              <a:t>非藥物過量</a:t>
            </a:r>
            <a:r>
              <a:rPr lang="zh-TW" sz="1600" b="0" i="0" u="none" strike="noStrike" dirty="0">
                <a:highlight>
                  <a:srgbClr val="000000">
                    <a:alpha val="0"/>
                  </a:srgbClr>
                </a:highlight>
                <a:latin typeface="Calibri"/>
                <a:cs typeface="Calibri"/>
              </a:rPr>
              <a:t>。仍然建議您進行服藥過量的急救呼吸，但主要問題是呼吸抑制而不是心臟驟停。缺氧三到五分鐘後可能會造成腦損傷。救援呼吸可以迅速將氧氣輸送到大腦。服用納洛酮後，可能需要一段時間才能生效，因此患者可能不會立即開始自主呼吸。繼續為他們進行急救呼吸 /cpr，直到納洛酮生效或直到緊急醫療服務到達為止。</a:t>
            </a:r>
          </a:p>
          <a:p>
            <a:pPr marL="571500" indent="-571500">
              <a:lnSpc>
                <a:spcPct val="90000"/>
              </a:lnSpc>
              <a:buNone/>
            </a:pPr>
            <a:endParaRPr lang="en-US" sz="1800" dirty="0" smtClean="0">
              <a:latin typeface="Calibri" panose="020F0502020204030204" pitchFamily="34" charset="0"/>
              <a:cs typeface="Calibri" panose="020F0502020204030204" pitchFamily="34" charset="0"/>
            </a:endParaRPr>
          </a:p>
          <a:p>
            <a:pPr marL="571500" indent="-571500">
              <a:lnSpc>
                <a:spcPct val="90000"/>
              </a:lnSpc>
              <a:buNone/>
            </a:pPr>
            <a:endParaRPr lang="en-US" sz="2800"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sp>
        <p:nvSpPr>
          <p:cNvPr id="4" name="Rectangle 3"/>
          <p:cNvSpPr/>
          <p:nvPr/>
        </p:nvSpPr>
        <p:spPr>
          <a:xfrm>
            <a:off x="457200" y="4046538"/>
            <a:ext cx="8229600" cy="1973262"/>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5" name="Picture 4"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7010400" y="315104"/>
            <a:ext cx="1929844" cy="538583"/>
          </a:xfrm>
          <a:prstGeom prst="rect">
            <a:avLst/>
          </a:prstGeom>
          <a:solidFill>
            <a:schemeClr val="bg1"/>
          </a:solid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marR="0" rtl="0">
              <a:lnSpc>
                <a:spcPct val="107000"/>
              </a:lnSpc>
              <a:spcBef>
                <a:spcPct val="0"/>
              </a:spcBef>
              <a:spcAft>
                <a:spcPts val="800"/>
              </a:spcAft>
            </a:pPr>
            <a:r>
              <a:rPr lang="zh-TW" sz="3600" b="0" i="0" u="none" strike="noStrike">
                <a:highlight>
                  <a:srgbClr val="000000">
                    <a:alpha val="0"/>
                  </a:srgbClr>
                </a:highlight>
                <a:latin typeface="Calibri"/>
                <a:ea typeface="Calibri"/>
                <a:cs typeface="Calibri"/>
              </a:rPr>
              <a:t>6. 評估和回應</a:t>
            </a:r>
            <a:endParaRPr lang="en-US" sz="3600" b="1">
              <a:latin typeface="Calibri" panose="020F0502020204030204" pitchFamily="34" charset="0"/>
              <a:ea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859237" y="1918482"/>
            <a:ext cx="7404653" cy="4038600"/>
          </a:xfrm>
        </p:spPr>
        <p:txBody>
          <a:bodyPr>
            <a:noAutofit/>
          </a:bodyPr>
          <a:lstStyle/>
          <a:p>
            <a:pPr>
              <a:buNone/>
            </a:pPr>
            <a:endParaRPr lang="en-US" sz="1600" dirty="0" smtClean="0">
              <a:latin typeface="Calibri" panose="020F0502020204030204" pitchFamily="34" charset="0"/>
              <a:cs typeface="Calibri" panose="020F0502020204030204" pitchFamily="34" charset="0"/>
            </a:endParaRPr>
          </a:p>
          <a:p>
            <a:pPr marL="0" indent="0" algn="ctr" rtl="0">
              <a:lnSpc>
                <a:spcPct val="100000"/>
              </a:lnSpc>
              <a:buNone/>
            </a:pPr>
            <a:r>
              <a:rPr lang="zh-TW" sz="2400" b="0" i="0" u="none" strike="noStrike" dirty="0">
                <a:highlight>
                  <a:srgbClr val="000000">
                    <a:alpha val="0"/>
                  </a:srgbClr>
                </a:highlight>
                <a:latin typeface="Calibri"/>
                <a:cs typeface="Calibri"/>
              </a:rPr>
              <a:t>服用納洛酮單劑後，大多數患者都會康復。理想情況下，執行第 5 步時，患者將開始自行呼吸。</a:t>
            </a:r>
          </a:p>
          <a:p>
            <a:pPr marL="0" indent="0" algn="ctr">
              <a:buNone/>
            </a:pPr>
            <a:endParaRPr lang="en-US" sz="3200" dirty="0" smtClean="0">
              <a:latin typeface="Calibri" panose="020F0502020204030204" pitchFamily="34" charset="0"/>
              <a:cs typeface="Calibri" panose="020F0502020204030204" pitchFamily="34" charset="0"/>
            </a:endParaRPr>
          </a:p>
          <a:p>
            <a:pPr lvl="0" algn="ctr" rtl="0">
              <a:lnSpc>
                <a:spcPct val="100000"/>
              </a:lnSpc>
              <a:buClr>
                <a:srgbClr val="330066"/>
              </a:buClr>
              <a:buNone/>
            </a:pPr>
            <a:r>
              <a:rPr lang="zh-TW" sz="2800" b="0" i="0" u="none" strike="noStrike" dirty="0">
                <a:solidFill>
                  <a:srgbClr val="000000"/>
                </a:solidFill>
                <a:highlight>
                  <a:srgbClr val="000000">
                    <a:alpha val="0"/>
                  </a:srgbClr>
                </a:highlight>
                <a:latin typeface="Calibri"/>
                <a:cs typeface="Calibri"/>
              </a:rPr>
              <a:t>但是，在</a:t>
            </a:r>
            <a:r>
              <a:rPr lang="zh-TW" sz="2800" b="1" i="0" u="none" strike="noStrike" dirty="0">
                <a:solidFill>
                  <a:srgbClr val="000000"/>
                </a:solidFill>
                <a:highlight>
                  <a:srgbClr val="000000">
                    <a:alpha val="0"/>
                  </a:srgbClr>
                </a:highlight>
                <a:latin typeface="Calibri"/>
                <a:cs typeface="Calibri"/>
              </a:rPr>
              <a:t>兩種情況下</a:t>
            </a:r>
            <a:r>
              <a:rPr lang="zh-TW" sz="2800" b="0" i="0" u="none" strike="noStrike" dirty="0">
                <a:solidFill>
                  <a:srgbClr val="000000"/>
                </a:solidFill>
                <a:highlight>
                  <a:srgbClr val="000000">
                    <a:alpha val="0"/>
                  </a:srgbClr>
                </a:highlight>
                <a:latin typeface="Calibri"/>
                <a:cs typeface="Calibri"/>
              </a:rPr>
              <a:t>，您可能需要</a:t>
            </a:r>
            <a:r>
              <a:rPr lang="zh-TW" sz="2800" b="0" i="0" u="none" strike="noStrike" dirty="0" smtClean="0">
                <a:solidFill>
                  <a:srgbClr val="000000"/>
                </a:solidFill>
                <a:highlight>
                  <a:srgbClr val="000000">
                    <a:alpha val="0"/>
                  </a:srgbClr>
                </a:highlight>
                <a:latin typeface="Calibri"/>
                <a:cs typeface="Calibri"/>
              </a:rPr>
              <a:t>施用</a:t>
            </a:r>
            <a:r>
              <a:rPr lang="en-US" altLang="zh-TW" sz="2800" b="0" i="0" u="none" strike="noStrike" dirty="0" smtClean="0">
                <a:solidFill>
                  <a:srgbClr val="000000"/>
                </a:solidFill>
                <a:highlight>
                  <a:srgbClr val="000000">
                    <a:alpha val="0"/>
                  </a:srgbClr>
                </a:highlight>
                <a:latin typeface="Calibri"/>
                <a:cs typeface="Calibri"/>
              </a:rPr>
              <a:t/>
            </a:r>
            <a:br>
              <a:rPr lang="en-US" altLang="zh-TW" sz="2800" b="0" i="0" u="none" strike="noStrike" dirty="0" smtClean="0">
                <a:solidFill>
                  <a:srgbClr val="000000"/>
                </a:solidFill>
                <a:highlight>
                  <a:srgbClr val="000000">
                    <a:alpha val="0"/>
                  </a:srgbClr>
                </a:highlight>
                <a:latin typeface="Calibri"/>
                <a:cs typeface="Calibri"/>
              </a:rPr>
            </a:br>
            <a:r>
              <a:rPr lang="zh-TW" sz="2800" b="0" i="0" u="none" strike="noStrike" dirty="0" smtClean="0">
                <a:solidFill>
                  <a:srgbClr val="000000"/>
                </a:solidFill>
                <a:highlight>
                  <a:srgbClr val="000000">
                    <a:alpha val="0"/>
                  </a:srgbClr>
                </a:highlight>
                <a:latin typeface="Calibri"/>
                <a:cs typeface="Calibri"/>
              </a:rPr>
              <a:t>第二</a:t>
            </a:r>
            <a:r>
              <a:rPr lang="zh-TW" sz="2800" b="0" i="0" u="none" strike="noStrike" dirty="0">
                <a:solidFill>
                  <a:srgbClr val="000000"/>
                </a:solidFill>
                <a:highlight>
                  <a:srgbClr val="000000">
                    <a:alpha val="0"/>
                  </a:srgbClr>
                </a:highlight>
                <a:latin typeface="Calibri"/>
                <a:cs typeface="Calibri"/>
              </a:rPr>
              <a:t>劑納洛酮：</a:t>
            </a:r>
          </a:p>
          <a:p>
            <a:pPr lvl="0" algn="ctr">
              <a:buClr>
                <a:srgbClr val="330066"/>
              </a:buClr>
              <a:buNone/>
            </a:pPr>
            <a:endParaRPr lang="en-US" sz="1200" dirty="0">
              <a:solidFill>
                <a:srgbClr val="000000"/>
              </a:solidFill>
              <a:latin typeface="Calibri" panose="020F0502020204030204" pitchFamily="34" charset="0"/>
              <a:cs typeface="Calibri" panose="020F0502020204030204" pitchFamily="34" charset="0"/>
            </a:endParaRPr>
          </a:p>
          <a:p>
            <a:pPr lvl="0" rtl="0">
              <a:lnSpc>
                <a:spcPct val="100000"/>
              </a:lnSpc>
              <a:buClr>
                <a:srgbClr val="330066"/>
              </a:buClr>
            </a:pPr>
            <a:r>
              <a:rPr lang="zh-TW" sz="2000" b="1" i="0" u="sng" strike="noStrike" cap="small" dirty="0">
                <a:solidFill>
                  <a:srgbClr val="000000"/>
                </a:solidFill>
                <a:highlight>
                  <a:srgbClr val="000000">
                    <a:alpha val="0"/>
                  </a:srgbClr>
                </a:highlight>
                <a:latin typeface="Calibri"/>
                <a:cs typeface="Calibri"/>
              </a:rPr>
              <a:t>情況 A：</a:t>
            </a:r>
            <a:r>
              <a:rPr lang="zh-TW" sz="2000" b="0" i="0" u="sng" strike="noStrike" cap="small" dirty="0">
                <a:solidFill>
                  <a:srgbClr val="000000"/>
                </a:solidFill>
                <a:highlight>
                  <a:srgbClr val="000000">
                    <a:alpha val="0"/>
                  </a:srgbClr>
                </a:highlight>
                <a:latin typeface="Calibri"/>
                <a:cs typeface="Calibri"/>
              </a:rPr>
              <a:t> </a:t>
            </a:r>
            <a:r>
              <a:rPr lang="zh-TW" sz="2000" b="0" i="0" u="none" strike="noStrike" dirty="0">
                <a:solidFill>
                  <a:srgbClr val="000000"/>
                </a:solidFill>
                <a:highlight>
                  <a:srgbClr val="000000">
                    <a:alpha val="0"/>
                  </a:srgbClr>
                </a:highlight>
                <a:latin typeface="Calibri"/>
                <a:cs typeface="Calibri"/>
              </a:rPr>
              <a:t>如果患者在三分鐘內未回應初始劑量</a:t>
            </a:r>
          </a:p>
          <a:p>
            <a:pPr lvl="0" algn="just" rtl="0">
              <a:lnSpc>
                <a:spcPct val="100000"/>
              </a:lnSpc>
              <a:buClr>
                <a:srgbClr val="330066"/>
              </a:buClr>
            </a:pPr>
            <a:r>
              <a:rPr lang="zh-TW" sz="2000" b="1" i="0" u="sng" strike="noStrike" cap="small" dirty="0">
                <a:solidFill>
                  <a:srgbClr val="000000"/>
                </a:solidFill>
                <a:highlight>
                  <a:srgbClr val="000000">
                    <a:alpha val="0"/>
                  </a:srgbClr>
                </a:highlight>
                <a:latin typeface="Calibri"/>
                <a:cs typeface="Calibri"/>
              </a:rPr>
              <a:t>情況 B：</a:t>
            </a:r>
            <a:r>
              <a:rPr lang="zh-TW" sz="2000" b="1" i="0" u="none" strike="noStrike" dirty="0">
                <a:solidFill>
                  <a:srgbClr val="000000"/>
                </a:solidFill>
                <a:highlight>
                  <a:srgbClr val="000000">
                    <a:alpha val="0"/>
                  </a:srgbClr>
                </a:highlight>
                <a:latin typeface="Calibri"/>
                <a:cs typeface="Calibri"/>
              </a:rPr>
              <a:t> </a:t>
            </a:r>
            <a:r>
              <a:rPr lang="zh-TW" sz="2000" b="0" i="0" u="none" strike="noStrike" dirty="0">
                <a:solidFill>
                  <a:srgbClr val="000000"/>
                </a:solidFill>
                <a:highlight>
                  <a:srgbClr val="000000">
                    <a:alpha val="0"/>
                  </a:srgbClr>
                </a:highlight>
                <a:latin typeface="Calibri"/>
                <a:cs typeface="Calibri"/>
              </a:rPr>
              <a:t>如果患者在之前用初始劑量恢復後再次復發成過</a:t>
            </a:r>
            <a:r>
              <a:rPr lang="zh-TW" sz="2000" b="0" i="0" u="none" strike="noStrike" dirty="0" smtClean="0">
                <a:solidFill>
                  <a:srgbClr val="000000"/>
                </a:solidFill>
                <a:highlight>
                  <a:srgbClr val="000000">
                    <a:alpha val="0"/>
                  </a:srgbClr>
                </a:highlight>
                <a:latin typeface="Calibri"/>
                <a:cs typeface="Calibri"/>
              </a:rPr>
              <a:t>量</a:t>
            </a:r>
            <a:r>
              <a:rPr lang="en-US" altLang="zh-TW" sz="2000" b="0" i="0" u="none" strike="noStrike" dirty="0" smtClean="0">
                <a:solidFill>
                  <a:srgbClr val="000000"/>
                </a:solidFill>
                <a:highlight>
                  <a:srgbClr val="000000">
                    <a:alpha val="0"/>
                  </a:srgbClr>
                </a:highlight>
                <a:latin typeface="Calibri"/>
                <a:cs typeface="Calibri"/>
              </a:rPr>
              <a:t/>
            </a:r>
            <a:br>
              <a:rPr lang="en-US" altLang="zh-TW" sz="2000" b="0" i="0" u="none" strike="noStrike" dirty="0" smtClean="0">
                <a:solidFill>
                  <a:srgbClr val="000000"/>
                </a:solidFill>
                <a:highlight>
                  <a:srgbClr val="000000">
                    <a:alpha val="0"/>
                  </a:srgbClr>
                </a:highlight>
                <a:latin typeface="Calibri"/>
                <a:cs typeface="Calibri"/>
              </a:rPr>
            </a:br>
            <a:r>
              <a:rPr lang="zh-TW" sz="2000" b="0" i="0" u="none" strike="noStrike" dirty="0" smtClean="0">
                <a:solidFill>
                  <a:srgbClr val="000000"/>
                </a:solidFill>
                <a:highlight>
                  <a:srgbClr val="000000">
                    <a:alpha val="0"/>
                  </a:srgbClr>
                </a:highlight>
                <a:latin typeface="Calibri"/>
                <a:cs typeface="Calibri"/>
              </a:rPr>
              <a:t>用</a:t>
            </a:r>
            <a:r>
              <a:rPr lang="zh-TW" sz="2000" b="0" i="0" u="none" strike="noStrike" dirty="0">
                <a:solidFill>
                  <a:srgbClr val="000000"/>
                </a:solidFill>
                <a:highlight>
                  <a:srgbClr val="000000">
                    <a:alpha val="0"/>
                  </a:srgbClr>
                </a:highlight>
                <a:latin typeface="Calibri"/>
                <a:cs typeface="Calibri"/>
              </a:rPr>
              <a:t>藥。</a:t>
            </a: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857251" y="2057400"/>
            <a:ext cx="7829549" cy="4038600"/>
          </a:xfrm>
        </p:spPr>
        <p:txBody>
          <a:bodyPr>
            <a:noAutofit/>
          </a:bodyPr>
          <a:lstStyle/>
          <a:p>
            <a:pPr algn="ctr" rtl="0">
              <a:buNone/>
            </a:pPr>
            <a:r>
              <a:rPr lang="zh-TW" sz="3100" b="1" i="0" u="sng" strike="noStrike" cap="small" dirty="0">
                <a:highlight>
                  <a:srgbClr val="000000">
                    <a:alpha val="0"/>
                  </a:srgbClr>
                </a:highlight>
                <a:latin typeface="Calibri"/>
                <a:cs typeface="Calibri"/>
              </a:rPr>
              <a:t>情況 A：</a:t>
            </a:r>
            <a:r>
              <a:rPr lang="zh-TW" sz="3100" b="0" i="0" u="sng" strike="noStrike" cap="small" dirty="0">
                <a:highlight>
                  <a:srgbClr val="000000">
                    <a:alpha val="0"/>
                  </a:srgbClr>
                </a:highlight>
                <a:latin typeface="Calibri"/>
                <a:cs typeface="Calibri"/>
              </a:rPr>
              <a:t> </a:t>
            </a:r>
            <a:r>
              <a:rPr lang="zh-TW" sz="3100" b="0" i="0" u="none" strike="noStrike" dirty="0">
                <a:highlight>
                  <a:srgbClr val="000000">
                    <a:alpha val="0"/>
                  </a:srgbClr>
                </a:highlight>
                <a:latin typeface="Calibri"/>
                <a:cs typeface="Calibri"/>
              </a:rPr>
              <a:t>患者並未在三分鐘</a:t>
            </a:r>
            <a:r>
              <a:rPr lang="zh-TW" sz="3100" b="0" i="0" u="none" strike="noStrike" dirty="0" smtClean="0">
                <a:highlight>
                  <a:srgbClr val="000000">
                    <a:alpha val="0"/>
                  </a:srgbClr>
                </a:highlight>
                <a:latin typeface="Calibri"/>
                <a:cs typeface="Calibri"/>
              </a:rPr>
              <a:t>內回應</a:t>
            </a:r>
            <a:r>
              <a:rPr lang="en-US" altLang="zh-TW" sz="3100" b="0" i="0" u="none" strike="noStrike" dirty="0" smtClean="0">
                <a:highlight>
                  <a:srgbClr val="000000">
                    <a:alpha val="0"/>
                  </a:srgbClr>
                </a:highlight>
                <a:latin typeface="Calibri"/>
                <a:cs typeface="Calibri"/>
              </a:rPr>
              <a:t/>
            </a:r>
            <a:br>
              <a:rPr lang="en-US" altLang="zh-TW" sz="3100" b="0" i="0" u="none" strike="noStrike" dirty="0" smtClean="0">
                <a:highlight>
                  <a:srgbClr val="000000">
                    <a:alpha val="0"/>
                  </a:srgbClr>
                </a:highlight>
                <a:latin typeface="Calibri"/>
                <a:cs typeface="Calibri"/>
              </a:rPr>
            </a:br>
            <a:r>
              <a:rPr lang="zh-TW" sz="3100" b="0" i="0" u="none" strike="noStrike" dirty="0" smtClean="0">
                <a:highlight>
                  <a:srgbClr val="000000">
                    <a:alpha val="0"/>
                  </a:srgbClr>
                </a:highlight>
                <a:latin typeface="Calibri"/>
                <a:cs typeface="Calibri"/>
              </a:rPr>
              <a:t>初始</a:t>
            </a:r>
            <a:r>
              <a:rPr lang="zh-TW" sz="3100" b="0" i="0" u="none" strike="noStrike" dirty="0">
                <a:highlight>
                  <a:srgbClr val="000000">
                    <a:alpha val="0"/>
                  </a:srgbClr>
                </a:highlight>
                <a:latin typeface="Calibri"/>
                <a:cs typeface="Calibri"/>
              </a:rPr>
              <a:t>劑量</a:t>
            </a:r>
          </a:p>
          <a:p>
            <a:pPr algn="ctr">
              <a:buNone/>
            </a:pPr>
            <a:endParaRPr lang="en-US" sz="2100" dirty="0" smtClean="0">
              <a:latin typeface="Calibri" panose="020F0502020204030204" pitchFamily="34" charset="0"/>
              <a:cs typeface="Calibri" panose="020F0502020204030204" pitchFamily="34" charset="0"/>
            </a:endParaRPr>
          </a:p>
          <a:p>
            <a:pPr rtl="0">
              <a:buNone/>
            </a:pPr>
            <a:r>
              <a:rPr lang="zh-TW" sz="2300" b="0" i="0" u="sng" strike="noStrike" dirty="0">
                <a:highlight>
                  <a:srgbClr val="000000">
                    <a:alpha val="0"/>
                  </a:srgbClr>
                </a:highlight>
                <a:latin typeface="Calibri"/>
                <a:cs typeface="Calibri"/>
              </a:rPr>
              <a:t>發生這種情況時：</a:t>
            </a:r>
            <a:endParaRPr lang="en-US" sz="2300" dirty="0" smtClean="0">
              <a:latin typeface="Calibri" panose="020F0502020204030204" pitchFamily="34" charset="0"/>
              <a:cs typeface="Calibri" panose="020F0502020204030204" pitchFamily="34" charset="0"/>
            </a:endParaRPr>
          </a:p>
          <a:p>
            <a:pPr marL="574675" lvl="0" algn="just" rtl="0">
              <a:lnSpc>
                <a:spcPct val="100000"/>
              </a:lnSpc>
            </a:pPr>
            <a:r>
              <a:rPr lang="zh-TW" sz="2300" b="0" i="0" u="none" strike="noStrike" dirty="0">
                <a:highlight>
                  <a:srgbClr val="000000">
                    <a:alpha val="0"/>
                  </a:srgbClr>
                </a:highlight>
                <a:latin typeface="Calibri"/>
                <a:cs typeface="Calibri"/>
              </a:rPr>
              <a:t>納洛酮應在 30-45 秒內生效，但可能需要更長的時間</a:t>
            </a:r>
          </a:p>
          <a:p>
            <a:pPr marL="574675" lvl="0" algn="just" rtl="0">
              <a:lnSpc>
                <a:spcPct val="100000"/>
              </a:lnSpc>
            </a:pPr>
            <a:r>
              <a:rPr lang="zh-TW" sz="2300" b="0" i="0" u="none" strike="noStrike" dirty="0">
                <a:highlight>
                  <a:srgbClr val="000000">
                    <a:alpha val="0"/>
                  </a:srgbClr>
                </a:highlight>
                <a:latin typeface="Calibri"/>
                <a:cs typeface="Calibri"/>
              </a:rPr>
              <a:t>等待三分鐘（這段時間內繼續進行急救呼吸 /CPR）</a:t>
            </a:r>
          </a:p>
          <a:p>
            <a:pPr marL="574675" lvl="0" algn="just" rtl="0">
              <a:lnSpc>
                <a:spcPct val="100000"/>
              </a:lnSpc>
            </a:pPr>
            <a:r>
              <a:rPr lang="zh-TW" sz="2300" b="0" i="0" u="none" strike="noStrike" dirty="0">
                <a:highlight>
                  <a:srgbClr val="000000">
                    <a:alpha val="0"/>
                  </a:srgbClr>
                </a:highlight>
                <a:latin typeface="Calibri"/>
                <a:cs typeface="Calibri"/>
              </a:rPr>
              <a:t>在三分鐘時，如果仍然沒有反應，請施用第二劑納洛酮</a:t>
            </a:r>
          </a:p>
          <a:p>
            <a:pPr marL="574675" algn="just" rtl="0">
              <a:lnSpc>
                <a:spcPct val="100000"/>
              </a:lnSpc>
            </a:pPr>
            <a:r>
              <a:rPr lang="zh-TW" sz="2300" b="0" i="0" u="none" strike="noStrike" dirty="0">
                <a:highlight>
                  <a:srgbClr val="000000">
                    <a:alpha val="0"/>
                  </a:srgbClr>
                </a:highlight>
                <a:latin typeface="Calibri"/>
                <a:cs typeface="Calibri"/>
              </a:rPr>
              <a:t>如果在第二劑服藥後仍無反應，請繼續進行呼吸 /CPR 搶救，直到緊急醫療服務到達為止。</a:t>
            </a:r>
          </a:p>
          <a:p>
            <a:pPr lvl="0">
              <a:buNone/>
            </a:pPr>
            <a:endParaRPr lang="en-US" sz="2100" dirty="0" smtClean="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libri" panose="020F0502020204030204" pitchFamily="34" charset="0"/>
              <a:cs typeface="Calibri" panose="020F0502020204030204" pitchFamily="34" charset="0"/>
            </a:endParaRPr>
          </a:p>
          <a:p>
            <a:pPr>
              <a:buNone/>
            </a:pPr>
            <a:r>
              <a:rPr lang="en-US" sz="1400" dirty="0" smtClean="0">
                <a:latin typeface="Calibri" panose="020F0502020204030204" pitchFamily="34" charset="0"/>
                <a:cs typeface="Calibri" panose="020F0502020204030204"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2" name="Title 1"/>
          <p:cNvSpPr>
            <a:spLocks noGrp="1"/>
          </p:cNvSpPr>
          <p:nvPr>
            <p:ph type="title"/>
          </p:nvPr>
        </p:nvSpPr>
        <p:spPr/>
        <p:txBody>
          <a:bodyPr>
            <a:noAutofit/>
          </a:bodyPr>
          <a:lstStyle/>
          <a:p>
            <a:pPr rtl="0"/>
            <a:r>
              <a:rPr lang="zh-TW" sz="3600" b="0" i="0" u="none" strike="noStrike" dirty="0">
                <a:highlight>
                  <a:srgbClr val="000000">
                    <a:alpha val="0"/>
                  </a:srgbClr>
                </a:highlight>
                <a:latin typeface="Calibri"/>
                <a:cs typeface="Calibri"/>
              </a:rPr>
              <a:t>何時給予</a:t>
            </a:r>
            <a:r>
              <a:rPr lang="zh-TW" sz="3600" dirty="0">
                <a:highlight>
                  <a:srgbClr val="000000">
                    <a:alpha val="0"/>
                  </a:srgbClr>
                </a:highlight>
                <a:latin typeface="Calibri"/>
                <a:cs typeface="Calibri"/>
              </a:rPr>
              <a:t>第 2</a:t>
            </a:r>
            <a:r>
              <a:rPr lang="zh-TW" sz="3600" b="0" i="0" u="none" strike="noStrike" dirty="0">
                <a:highlight>
                  <a:srgbClr val="000000">
                    <a:alpha val="0"/>
                  </a:srgbClr>
                </a:highlight>
                <a:latin typeface="Calibri"/>
                <a:cs typeface="Calibri"/>
              </a:rPr>
              <a:t> 劑納洛酮</a:t>
            </a:r>
            <a:endParaRPr lang="en-US" sz="36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1646098"/>
            <a:ext cx="8229600" cy="4411662"/>
          </a:xfrm>
        </p:spPr>
        <p:txBody>
          <a:bodyPr>
            <a:noAutofit/>
          </a:bodyPr>
          <a:lstStyle/>
          <a:p>
            <a:pPr algn="ctr" rtl="0">
              <a:buNone/>
            </a:pPr>
            <a:r>
              <a:rPr lang="zh-TW" sz="2400" b="1" i="0" u="sng" strike="noStrike" cap="small" dirty="0">
                <a:highlight>
                  <a:srgbClr val="000000">
                    <a:alpha val="0"/>
                  </a:srgbClr>
                </a:highlight>
                <a:latin typeface="Calibri"/>
                <a:cs typeface="Calibri"/>
              </a:rPr>
              <a:t>情況 B：</a:t>
            </a:r>
            <a:r>
              <a:rPr lang="zh-TW" sz="2400" b="0" i="0" u="sng" strike="noStrike" cap="small" dirty="0">
                <a:highlight>
                  <a:srgbClr val="000000">
                    <a:alpha val="0"/>
                  </a:srgbClr>
                </a:highlight>
                <a:latin typeface="Calibri"/>
                <a:cs typeface="Calibri"/>
              </a:rPr>
              <a:t> </a:t>
            </a:r>
            <a:r>
              <a:rPr lang="zh-TW" sz="2400" b="0" i="0" u="none" strike="noStrike" dirty="0">
                <a:highlight>
                  <a:srgbClr val="000000">
                    <a:alpha val="0"/>
                  </a:srgbClr>
                </a:highlight>
                <a:latin typeface="Calibri"/>
                <a:cs typeface="Calibri"/>
              </a:rPr>
              <a:t>患者透過初始劑量恢復後，再次復發為過量用藥。</a:t>
            </a:r>
            <a:endParaRPr lang="zh-TW" sz="1800" b="0" i="0" u="none" strike="noStrike" dirty="0">
              <a:highlight>
                <a:srgbClr val="000000">
                  <a:alpha val="0"/>
                </a:srgbClr>
              </a:highlight>
              <a:latin typeface="Calibri"/>
              <a:cs typeface="Calibri"/>
            </a:endParaRPr>
          </a:p>
          <a:p>
            <a:pPr algn="ctr">
              <a:buNone/>
            </a:pPr>
            <a:endParaRPr lang="en-US" sz="1000" dirty="0" smtClean="0">
              <a:latin typeface="Calibri" panose="020F0502020204030204" pitchFamily="34" charset="0"/>
              <a:cs typeface="Calibri" panose="020F0502020204030204" pitchFamily="34" charset="0"/>
            </a:endParaRPr>
          </a:p>
          <a:p>
            <a:pPr marL="0" indent="0" rtl="0">
              <a:lnSpc>
                <a:spcPct val="120000"/>
              </a:lnSpc>
              <a:buNone/>
            </a:pPr>
            <a:r>
              <a:rPr lang="zh-TW" sz="1600" b="0" i="0" u="none" strike="noStrike" dirty="0">
                <a:highlight>
                  <a:srgbClr val="000000">
                    <a:alpha val="0"/>
                  </a:srgbClr>
                </a:highlight>
                <a:latin typeface="Calibri"/>
                <a:cs typeface="Calibri"/>
              </a:rPr>
              <a:t>納洛酮的半衰期很短—30-90 分鐘。在某些情況下，系統中存在大量的鴉片類藥物，以至於納洛酮用完後，患者可能會回到過量用藥狀態。</a:t>
            </a:r>
          </a:p>
          <a:p>
            <a:pPr marL="0" indent="0" rtl="0">
              <a:lnSpc>
                <a:spcPct val="120000"/>
              </a:lnSpc>
              <a:buNone/>
            </a:pPr>
            <a:r>
              <a:rPr lang="zh-TW" sz="1600" b="0" i="0" u="sng" strike="noStrike" dirty="0">
                <a:highlight>
                  <a:srgbClr val="000000">
                    <a:alpha val="0"/>
                  </a:srgbClr>
                </a:highlight>
                <a:latin typeface="Calibri"/>
                <a:cs typeface="Calibri"/>
              </a:rPr>
              <a:t>發生這種情況時：</a:t>
            </a:r>
            <a:endParaRPr lang="en-US" sz="1600" dirty="0" smtClean="0">
              <a:latin typeface="Calibri" panose="020F0502020204030204" pitchFamily="34" charset="0"/>
              <a:cs typeface="Calibri" panose="020F0502020204030204" pitchFamily="34" charset="0"/>
            </a:endParaRPr>
          </a:p>
          <a:p>
            <a:pPr marL="573088" lvl="0" indent="-341313" rtl="0">
              <a:lnSpc>
                <a:spcPct val="120000"/>
              </a:lnSpc>
            </a:pPr>
            <a:r>
              <a:rPr lang="zh-TW" sz="1600" b="0" i="0" u="none" strike="noStrike" dirty="0">
                <a:highlight>
                  <a:srgbClr val="000000">
                    <a:alpha val="0"/>
                  </a:srgbClr>
                </a:highlight>
                <a:latin typeface="Calibri"/>
                <a:cs typeface="Calibri"/>
              </a:rPr>
              <a:t>重複步驟 1 至 5</a:t>
            </a:r>
          </a:p>
          <a:p>
            <a:pPr marL="573088" lvl="0" indent="-341313" defTabSz="576263" rtl="0">
              <a:lnSpc>
                <a:spcPct val="120000"/>
              </a:lnSpc>
            </a:pPr>
            <a:r>
              <a:rPr lang="zh-TW" sz="1600" b="0" i="0" u="none" strike="noStrike" dirty="0">
                <a:highlight>
                  <a:srgbClr val="000000">
                    <a:alpha val="0"/>
                  </a:srgbClr>
                </a:highlight>
                <a:latin typeface="Calibri"/>
                <a:cs typeface="Calibri"/>
              </a:rPr>
              <a:t>繼續進行搶救呼吸 /CPR，直到患者						康復或直到緊急醫療						服務到達。</a:t>
            </a:r>
          </a:p>
          <a:p>
            <a:pPr lvl="0">
              <a:buNone/>
            </a:pPr>
            <a:endParaRPr lang="en-US" sz="1800" dirty="0" smtClean="0">
              <a:latin typeface="Calibri" panose="020F0502020204030204" pitchFamily="34" charset="0"/>
              <a:cs typeface="Calibri" panose="020F0502020204030204" pitchFamily="34" charset="0"/>
            </a:endParaRPr>
          </a:p>
          <a:p>
            <a:pPr marL="571500" indent="-571500">
              <a:lnSpc>
                <a:spcPct val="90000"/>
              </a:lnSpc>
              <a:buNone/>
            </a:pPr>
            <a:endParaRPr lang="en-US" sz="3200" dirty="0" smtClean="0">
              <a:latin typeface="Candara" pitchFamily="34" charset="0"/>
            </a:endParaRPr>
          </a:p>
          <a:p>
            <a:pPr>
              <a:buNone/>
            </a:pPr>
            <a:r>
              <a:rPr lang="en-US" sz="1400" dirty="0" smtClean="0">
                <a:latin typeface="Candara" pitchFamily="34" charset="0"/>
              </a:rPr>
              <a:t> </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24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dirty="0" smtClean="0">
              <a:latin typeface="Candara" pitchFamily="34" charset="0"/>
            </a:endParaRPr>
          </a:p>
          <a:p>
            <a:pPr marL="571500" indent="-571500">
              <a:lnSpc>
                <a:spcPct val="90000"/>
              </a:lnSpc>
              <a:buNone/>
            </a:pPr>
            <a:endParaRPr lang="en-US"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6" name="Title 1"/>
          <p:cNvSpPr txBox="1"/>
          <p:nvPr/>
        </p:nvSpPr>
        <p:spPr>
          <a:xfrm>
            <a:off x="762000" y="609600"/>
            <a:ext cx="7406640" cy="13563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rtl="0" fontAlgn="auto">
              <a:spcAft>
                <a:spcPct val="0"/>
              </a:spcAft>
            </a:pPr>
            <a:r>
              <a:rPr lang="zh-TW" sz="3300" b="0" i="0" u="none" strike="noStrike" dirty="0">
                <a:highlight>
                  <a:srgbClr val="000000">
                    <a:alpha val="0"/>
                  </a:srgbClr>
                </a:highlight>
                <a:latin typeface="Calibri"/>
                <a:cs typeface="Calibri"/>
              </a:rPr>
              <a:t>何時給予</a:t>
            </a:r>
            <a:r>
              <a:rPr lang="zh-TW" dirty="0">
                <a:highlight>
                  <a:srgbClr val="000000">
                    <a:alpha val="0"/>
                  </a:srgbClr>
                </a:highlight>
                <a:latin typeface="Calibri"/>
                <a:cs typeface="Calibri"/>
              </a:rPr>
              <a:t>第 2 </a:t>
            </a:r>
            <a:r>
              <a:rPr lang="zh-TW" sz="3300" b="0" i="0" u="none" strike="noStrike" dirty="0">
                <a:highlight>
                  <a:srgbClr val="000000">
                    <a:alpha val="0"/>
                  </a:srgbClr>
                </a:highlight>
                <a:latin typeface="Calibri"/>
                <a:cs typeface="Calibri"/>
              </a:rPr>
              <a:t>劑納洛酮</a:t>
            </a:r>
            <a:endParaRPr lang="en-US" dirty="0">
              <a:latin typeface="Calibri" panose="020F0502020204030204" pitchFamily="34" charset="0"/>
              <a:cs typeface="Calibri" panose="020F0502020204030204" pitchFamily="34" charset="0"/>
            </a:endParaRPr>
          </a:p>
        </p:txBody>
      </p:sp>
      <p:pic>
        <p:nvPicPr>
          <p:cNvPr id="17" name="Picture 3" descr="http://www.naabt.org/images/bt_slide_3.jpg"/>
          <p:cNvPicPr>
            <a:picLocks noChangeAspect="1" noChangeArrowheads="1"/>
          </p:cNvPicPr>
          <p:nvPr/>
        </p:nvPicPr>
        <p:blipFill>
          <a:blip r:embed="rId5" r:link="rId6"/>
          <a:stretch>
            <a:fillRect/>
          </a:stretch>
        </p:blipFill>
        <p:spPr bwMode="auto">
          <a:xfrm>
            <a:off x="4876800" y="3573343"/>
            <a:ext cx="3848186" cy="2798763"/>
          </a:xfrm>
          <a:prstGeom prst="rect">
            <a:avLst/>
          </a:prstGeom>
          <a:noFill/>
          <a:ln w="9525">
            <a:noFill/>
            <a:miter lim="800000"/>
          </a:ln>
          <a:effectLst/>
        </p:spPr>
      </p:pic>
      <p:sp>
        <p:nvSpPr>
          <p:cNvPr id="18" name="Text Box 4"/>
          <p:cNvSpPr txBox="1">
            <a:spLocks noChangeArrowheads="1"/>
          </p:cNvSpPr>
          <p:nvPr/>
        </p:nvSpPr>
        <p:spPr bwMode="auto">
          <a:xfrm>
            <a:off x="7140920" y="5020827"/>
            <a:ext cx="1819230" cy="1606277"/>
          </a:xfrm>
          <a:prstGeom prst="rect">
            <a:avLst/>
          </a:prstGeom>
          <a:solidFill>
            <a:srgbClr val="FF9900"/>
          </a:solidFill>
          <a:ln w="9525" algn="ctr">
            <a:solidFill>
              <a:srgbClr val="000000"/>
            </a:solidFill>
            <a:miter lim="800000"/>
          </a:ln>
          <a:effectLst/>
        </p:spPr>
        <p:txBody>
          <a:bodyPr lIns="36000" rIns="36000" anchor="ctr" anchorCtr="0">
            <a:noAutofit/>
          </a:bodyPr>
          <a:lstStyle/>
          <a:p>
            <a:pPr algn="ctr" rtl="0" eaLnBrk="0" hangingPunct="0">
              <a:lnSpc>
                <a:spcPct val="110000"/>
              </a:lnSpc>
            </a:pPr>
            <a:r>
              <a:rPr lang="zh-TW" sz="1100" b="0" i="0" u="none" strike="noStrike" dirty="0">
                <a:highlight>
                  <a:srgbClr val="000000">
                    <a:alpha val="0"/>
                  </a:srgbClr>
                </a:highlight>
                <a:latin typeface="Calibri"/>
                <a:cs typeface="Calibri"/>
              </a:rPr>
              <a:t>納洛酮對鴉片受體的親</a:t>
            </a:r>
            <a:r>
              <a:rPr lang="zh-TW" sz="1100" b="0" i="0" u="none" strike="noStrike" dirty="0" smtClean="0">
                <a:highlight>
                  <a:srgbClr val="000000">
                    <a:alpha val="0"/>
                  </a:srgbClr>
                </a:highlight>
                <a:latin typeface="Calibri"/>
                <a:cs typeface="Calibri"/>
              </a:rPr>
              <a:t>和</a:t>
            </a:r>
            <a:r>
              <a:rPr lang="en-US" altLang="zh-TW" sz="1100" b="0" i="0" u="none" strike="noStrike" dirty="0" smtClean="0">
                <a:highlight>
                  <a:srgbClr val="000000">
                    <a:alpha val="0"/>
                  </a:srgbClr>
                </a:highlight>
                <a:latin typeface="Calibri"/>
                <a:cs typeface="Calibri"/>
              </a:rPr>
              <a:t/>
            </a:r>
            <a:br>
              <a:rPr lang="en-US" altLang="zh-TW" sz="1100" b="0" i="0" u="none" strike="noStrike" dirty="0" smtClean="0">
                <a:highlight>
                  <a:srgbClr val="000000">
                    <a:alpha val="0"/>
                  </a:srgbClr>
                </a:highlight>
                <a:latin typeface="Calibri"/>
                <a:cs typeface="Calibri"/>
              </a:rPr>
            </a:br>
            <a:r>
              <a:rPr lang="zh-TW" sz="1100" b="0" i="0" u="none" strike="noStrike" dirty="0" smtClean="0">
                <a:highlight>
                  <a:srgbClr val="000000">
                    <a:alpha val="0"/>
                  </a:srgbClr>
                </a:highlight>
                <a:latin typeface="Calibri"/>
                <a:cs typeface="Calibri"/>
              </a:rPr>
              <a:t>力</a:t>
            </a:r>
            <a:r>
              <a:rPr lang="zh-TW" sz="1100" b="0" i="0" u="none" strike="noStrike" dirty="0">
                <a:highlight>
                  <a:srgbClr val="000000">
                    <a:alpha val="0"/>
                  </a:srgbClr>
                </a:highlight>
                <a:latin typeface="Calibri"/>
                <a:cs typeface="Calibri"/>
              </a:rPr>
              <a:t>比鴉片類藥物強</a:t>
            </a:r>
            <a:r>
              <a:rPr lang="zh-TW" sz="1100" b="0" i="0" u="none" strike="noStrike" dirty="0" smtClean="0">
                <a:highlight>
                  <a:srgbClr val="000000">
                    <a:alpha val="0"/>
                  </a:srgbClr>
                </a:highlight>
                <a:latin typeface="Calibri"/>
                <a:cs typeface="Calibri"/>
              </a:rPr>
              <a:t>，</a:t>
            </a:r>
            <a:r>
              <a:rPr lang="en-US" altLang="zh-TW" sz="1100" b="0" i="0" u="none" strike="noStrike" dirty="0" smtClean="0">
                <a:highlight>
                  <a:srgbClr val="000000">
                    <a:alpha val="0"/>
                  </a:srgbClr>
                </a:highlight>
                <a:latin typeface="Calibri"/>
                <a:cs typeface="Calibri"/>
              </a:rPr>
              <a:t/>
            </a:r>
            <a:br>
              <a:rPr lang="en-US" altLang="zh-TW" sz="1100" b="0" i="0" u="none" strike="noStrike" dirty="0" smtClean="0">
                <a:highlight>
                  <a:srgbClr val="000000">
                    <a:alpha val="0"/>
                  </a:srgbClr>
                </a:highlight>
                <a:latin typeface="Calibri"/>
                <a:cs typeface="Calibri"/>
              </a:rPr>
            </a:br>
            <a:r>
              <a:rPr lang="zh-TW" sz="1100" b="0" i="0" u="none" strike="noStrike" dirty="0" smtClean="0">
                <a:highlight>
                  <a:srgbClr val="000000">
                    <a:alpha val="0"/>
                  </a:srgbClr>
                </a:highlight>
                <a:latin typeface="Calibri"/>
                <a:cs typeface="Calibri"/>
              </a:rPr>
              <a:t>因此</a:t>
            </a:r>
            <a:r>
              <a:rPr lang="zh-TW" sz="1100" b="0" i="0" u="none" strike="noStrike" dirty="0">
                <a:highlight>
                  <a:srgbClr val="000000">
                    <a:alpha val="0"/>
                  </a:srgbClr>
                </a:highlight>
                <a:latin typeface="Calibri"/>
                <a:cs typeface="Calibri"/>
              </a:rPr>
              <a:t>它能在</a:t>
            </a:r>
            <a:r>
              <a:rPr lang="zh-TW" sz="2000" b="1" i="0" u="sng" strike="noStrike" dirty="0" smtClean="0">
                <a:highlight>
                  <a:srgbClr val="000000">
                    <a:alpha val="0"/>
                  </a:srgbClr>
                </a:highlight>
                <a:latin typeface="Calibri"/>
                <a:cs typeface="Calibri"/>
              </a:rPr>
              <a:t>短期</a:t>
            </a:r>
            <a:endParaRPr lang="en-US" altLang="zh-TW" sz="2000" b="1" i="0" u="sng" strike="noStrike" dirty="0" smtClean="0">
              <a:highlight>
                <a:srgbClr val="000000">
                  <a:alpha val="0"/>
                </a:srgbClr>
              </a:highlight>
              <a:latin typeface="Calibri"/>
              <a:cs typeface="Calibri"/>
            </a:endParaRPr>
          </a:p>
          <a:p>
            <a:pPr algn="ctr" rtl="0" eaLnBrk="0" hangingPunct="0">
              <a:lnSpc>
                <a:spcPct val="110000"/>
              </a:lnSpc>
            </a:pPr>
            <a:r>
              <a:rPr lang="zh-TW" sz="2000" b="1" i="0" u="none" strike="noStrike" dirty="0" smtClean="0">
                <a:highlight>
                  <a:srgbClr val="000000">
                    <a:alpha val="0"/>
                  </a:srgbClr>
                </a:highlight>
                <a:latin typeface="Calibri"/>
                <a:cs typeface="Calibri"/>
              </a:rPr>
              <a:t>（</a:t>
            </a:r>
            <a:r>
              <a:rPr lang="zh-TW" sz="2000" b="1" i="0" u="none" strike="noStrike" dirty="0">
                <a:highlight>
                  <a:srgbClr val="000000">
                    <a:alpha val="0"/>
                  </a:srgbClr>
                </a:highlight>
                <a:latin typeface="Calibri"/>
                <a:cs typeface="Calibri"/>
              </a:rPr>
              <a:t>30-90 分鐘）</a:t>
            </a:r>
            <a:r>
              <a:rPr lang="zh-TW" sz="1100" b="0" i="0" u="none" strike="noStrike" dirty="0">
                <a:highlight>
                  <a:srgbClr val="000000">
                    <a:alpha val="0"/>
                  </a:srgbClr>
                </a:highlight>
                <a:latin typeface="Calibri"/>
                <a:cs typeface="Calibri"/>
              </a:rPr>
              <a:t>內將鴉片類物質驅離受體，並讓患者恢復呼吸。</a:t>
            </a:r>
            <a:endParaRPr lang="en-US" sz="1100" dirty="0">
              <a:latin typeface="Calibri" panose="020F0502020204030204" pitchFamily="34" charset="0"/>
              <a:cs typeface="Calibri" panose="020F0502020204030204" pitchFamily="34" charset="0"/>
            </a:endParaRPr>
          </a:p>
        </p:txBody>
      </p:sp>
      <p:sp>
        <p:nvSpPr>
          <p:cNvPr id="19" name="Text Box 5"/>
          <p:cNvSpPr txBox="1">
            <a:spLocks noChangeArrowheads="1"/>
          </p:cNvSpPr>
          <p:nvPr/>
        </p:nvSpPr>
        <p:spPr bwMode="auto">
          <a:xfrm>
            <a:off x="5274019" y="6096000"/>
            <a:ext cx="755437" cy="241200"/>
          </a:xfrm>
          <a:prstGeom prst="rect">
            <a:avLst/>
          </a:prstGeom>
          <a:solidFill>
            <a:srgbClr val="FF9900">
              <a:alpha val="75000"/>
            </a:srgbClr>
          </a:solidFill>
          <a:ln w="9525" algn="ctr">
            <a:solidFill>
              <a:srgbClr val="000000"/>
            </a:solidFill>
            <a:miter lim="800000"/>
          </a:ln>
          <a:effectLst/>
        </p:spPr>
        <p:txBody>
          <a:bodyPr anchor="ctr" anchorCtr="0">
            <a:noAutofit/>
          </a:bodyPr>
          <a:lstStyle/>
          <a:p>
            <a:pPr rtl="0" eaLnBrk="0" hangingPunct="0"/>
            <a:r>
              <a:rPr lang="zh-TW" sz="1100" b="0" i="0" u="none" strike="noStrike" dirty="0">
                <a:highlight>
                  <a:srgbClr val="000000">
                    <a:alpha val="0"/>
                  </a:srgbClr>
                </a:highlight>
                <a:latin typeface="Calibri"/>
                <a:cs typeface="Calibri"/>
              </a:rPr>
              <a:t>鴉片受體</a:t>
            </a:r>
          </a:p>
        </p:txBody>
      </p:sp>
      <p:sp>
        <p:nvSpPr>
          <p:cNvPr id="22" name="Line 8"/>
          <p:cNvSpPr>
            <a:spLocks noChangeShapeType="1"/>
          </p:cNvSpPr>
          <p:nvPr/>
        </p:nvSpPr>
        <p:spPr bwMode="auto">
          <a:xfrm flipV="1">
            <a:off x="6264619" y="5348532"/>
            <a:ext cx="876300" cy="529126"/>
          </a:xfrm>
          <a:prstGeom prst="line">
            <a:avLst/>
          </a:prstGeom>
          <a:noFill/>
          <a:ln w="25400">
            <a:solidFill>
              <a:srgbClr val="FF9900"/>
            </a:solidFill>
            <a:round/>
            <a:tailEnd type="triangle" w="med" len="med"/>
          </a:ln>
          <a:effectLst/>
        </p:spPr>
        <p:txBody>
          <a:bodyPr>
            <a:noAutofit/>
          </a:bodyPr>
          <a:lstStyle/>
          <a:p>
            <a:endParaRPr lang="en-US" sz="1050"/>
          </a:p>
        </p:txBody>
      </p:sp>
      <p:sp>
        <p:nvSpPr>
          <p:cNvPr id="23" name="Line 9"/>
          <p:cNvSpPr>
            <a:spLocks noChangeShapeType="1"/>
          </p:cNvSpPr>
          <p:nvPr/>
        </p:nvSpPr>
        <p:spPr bwMode="auto">
          <a:xfrm flipV="1">
            <a:off x="5939467" y="4804367"/>
            <a:ext cx="481965" cy="432921"/>
          </a:xfrm>
          <a:prstGeom prst="line">
            <a:avLst/>
          </a:prstGeom>
          <a:noFill/>
          <a:ln w="25400">
            <a:solidFill>
              <a:srgbClr val="FF9900"/>
            </a:solidFill>
            <a:round/>
            <a:tailEnd type="triangle" w="med" len="med"/>
          </a:ln>
          <a:effectLst/>
        </p:spPr>
        <p:txBody>
          <a:bodyPr>
            <a:noAutofit/>
          </a:bodyPr>
          <a:lstStyle/>
          <a:p>
            <a:endParaRPr lang="en-US" sz="1050"/>
          </a:p>
        </p:txBody>
      </p:sp>
      <p:sp>
        <p:nvSpPr>
          <p:cNvPr id="25" name="Line 11"/>
          <p:cNvSpPr>
            <a:spLocks noChangeShapeType="1"/>
          </p:cNvSpPr>
          <p:nvPr/>
        </p:nvSpPr>
        <p:spPr bwMode="auto">
          <a:xfrm flipV="1">
            <a:off x="5931244" y="4708162"/>
            <a:ext cx="876300" cy="529126"/>
          </a:xfrm>
          <a:prstGeom prst="line">
            <a:avLst/>
          </a:prstGeom>
          <a:noFill/>
          <a:ln w="25400">
            <a:solidFill>
              <a:srgbClr val="FF9900"/>
            </a:solidFill>
            <a:round/>
            <a:tailEnd type="triangle" w="med" len="med"/>
          </a:ln>
          <a:effectLst/>
        </p:spPr>
        <p:txBody>
          <a:bodyPr>
            <a:noAutofit/>
          </a:bodyPr>
          <a:lstStyle/>
          <a:p>
            <a:endParaRPr lang="en-US" sz="1050"/>
          </a:p>
        </p:txBody>
      </p:sp>
      <p:sp>
        <p:nvSpPr>
          <p:cNvPr id="27" name="Line 13"/>
          <p:cNvSpPr>
            <a:spLocks noChangeShapeType="1"/>
          </p:cNvSpPr>
          <p:nvPr/>
        </p:nvSpPr>
        <p:spPr bwMode="auto">
          <a:xfrm>
            <a:off x="5308500" y="3719786"/>
            <a:ext cx="744855" cy="432921"/>
          </a:xfrm>
          <a:prstGeom prst="line">
            <a:avLst/>
          </a:prstGeom>
          <a:noFill/>
          <a:ln w="25400">
            <a:solidFill>
              <a:srgbClr val="FF9900"/>
            </a:solidFill>
            <a:round/>
            <a:tailEnd type="triangle" w="med" len="med"/>
          </a:ln>
          <a:effectLst/>
        </p:spPr>
        <p:txBody>
          <a:bodyPr>
            <a:noAutofit/>
          </a:bodyPr>
          <a:lstStyle/>
          <a:p>
            <a:endParaRPr lang="en-US" sz="1050"/>
          </a:p>
        </p:txBody>
      </p:sp>
      <p:sp>
        <p:nvSpPr>
          <p:cNvPr id="26" name="Line 12"/>
          <p:cNvSpPr>
            <a:spLocks noChangeShapeType="1"/>
          </p:cNvSpPr>
          <p:nvPr/>
        </p:nvSpPr>
        <p:spPr bwMode="auto">
          <a:xfrm>
            <a:off x="5284601" y="3799815"/>
            <a:ext cx="175260" cy="577228"/>
          </a:xfrm>
          <a:prstGeom prst="line">
            <a:avLst/>
          </a:prstGeom>
          <a:noFill/>
          <a:ln w="25400">
            <a:solidFill>
              <a:srgbClr val="FF9900"/>
            </a:solidFill>
            <a:round/>
            <a:tailEnd type="triangle" w="med" len="med"/>
          </a:ln>
          <a:effectLst/>
        </p:spPr>
        <p:txBody>
          <a:bodyPr>
            <a:noAutofit/>
          </a:bodyPr>
          <a:lstStyle/>
          <a:p>
            <a:endParaRPr lang="en-US" sz="1050"/>
          </a:p>
        </p:txBody>
      </p:sp>
      <p:sp>
        <p:nvSpPr>
          <p:cNvPr id="28" name="Line 14"/>
          <p:cNvSpPr>
            <a:spLocks noChangeShapeType="1"/>
          </p:cNvSpPr>
          <p:nvPr/>
        </p:nvSpPr>
        <p:spPr bwMode="auto">
          <a:xfrm>
            <a:off x="5300689" y="3760472"/>
            <a:ext cx="1927860" cy="432921"/>
          </a:xfrm>
          <a:prstGeom prst="line">
            <a:avLst/>
          </a:prstGeom>
          <a:noFill/>
          <a:ln w="25400">
            <a:solidFill>
              <a:srgbClr val="FF9900"/>
            </a:solidFill>
            <a:round/>
            <a:tailEnd type="triangle" w="med" len="med"/>
          </a:ln>
          <a:effectLst/>
        </p:spPr>
        <p:txBody>
          <a:bodyPr>
            <a:noAutofit/>
          </a:bodyPr>
          <a:lstStyle/>
          <a:p>
            <a:endParaRPr lang="en-US" sz="1050"/>
          </a:p>
        </p:txBody>
      </p:sp>
      <p:sp>
        <p:nvSpPr>
          <p:cNvPr id="21" name="Text Box 7"/>
          <p:cNvSpPr txBox="1">
            <a:spLocks noChangeArrowheads="1"/>
          </p:cNvSpPr>
          <p:nvPr/>
        </p:nvSpPr>
        <p:spPr bwMode="auto">
          <a:xfrm>
            <a:off x="4941596" y="3611417"/>
            <a:ext cx="989648" cy="240512"/>
          </a:xfrm>
          <a:prstGeom prst="rect">
            <a:avLst/>
          </a:prstGeom>
          <a:solidFill>
            <a:srgbClr val="FF9900"/>
          </a:solidFill>
          <a:ln w="9525" algn="ctr">
            <a:solidFill>
              <a:srgbClr val="000000"/>
            </a:solidFill>
            <a:miter lim="800000"/>
          </a:ln>
          <a:effectLst/>
        </p:spPr>
        <p:txBody>
          <a:bodyPr>
            <a:noAutofit/>
          </a:bodyPr>
          <a:lstStyle/>
          <a:p>
            <a:pPr algn="ctr" rtl="0" eaLnBrk="0" hangingPunct="0"/>
            <a:r>
              <a:rPr lang="zh-TW" sz="1100" b="0" i="0" u="none" strike="noStrike" dirty="0">
                <a:highlight>
                  <a:srgbClr val="000000">
                    <a:alpha val="0"/>
                  </a:srgbClr>
                </a:highlight>
                <a:latin typeface="Calibri"/>
                <a:cs typeface="Calibri"/>
              </a:rPr>
              <a:t>鴉片類藥物</a:t>
            </a:r>
            <a:endParaRPr lang="en-US" sz="1100" dirty="0">
              <a:latin typeface="Calibri" panose="020F0502020204030204" pitchFamily="34" charset="0"/>
              <a:cs typeface="Calibri" panose="020F0502020204030204" pitchFamily="34" charset="0"/>
            </a:endParaRPr>
          </a:p>
        </p:txBody>
      </p:sp>
      <p:sp>
        <p:nvSpPr>
          <p:cNvPr id="24" name="Line 10"/>
          <p:cNvSpPr>
            <a:spLocks noChangeShapeType="1"/>
          </p:cNvSpPr>
          <p:nvPr/>
        </p:nvSpPr>
        <p:spPr bwMode="auto">
          <a:xfrm flipV="1">
            <a:off x="5783448" y="4616752"/>
            <a:ext cx="657225" cy="721535"/>
          </a:xfrm>
          <a:prstGeom prst="line">
            <a:avLst/>
          </a:prstGeom>
          <a:noFill/>
          <a:ln w="25400">
            <a:solidFill>
              <a:srgbClr val="FF9900"/>
            </a:solidFill>
            <a:round/>
            <a:tailEnd type="triangle" w="med" len="med"/>
          </a:ln>
          <a:effectLst/>
        </p:spPr>
        <p:txBody>
          <a:bodyPr>
            <a:noAutofit/>
          </a:bodyPr>
          <a:lstStyle/>
          <a:p>
            <a:endParaRPr lang="en-US" sz="1050"/>
          </a:p>
        </p:txBody>
      </p:sp>
      <p:sp>
        <p:nvSpPr>
          <p:cNvPr id="20" name="Text Box 6"/>
          <p:cNvSpPr txBox="1">
            <a:spLocks noChangeArrowheads="1"/>
          </p:cNvSpPr>
          <p:nvPr/>
        </p:nvSpPr>
        <p:spPr bwMode="auto">
          <a:xfrm>
            <a:off x="5284601" y="5136590"/>
            <a:ext cx="744855" cy="240512"/>
          </a:xfrm>
          <a:prstGeom prst="rect">
            <a:avLst/>
          </a:prstGeom>
          <a:solidFill>
            <a:srgbClr val="FF9900">
              <a:alpha val="75000"/>
            </a:srgbClr>
          </a:solidFill>
          <a:ln w="9525" algn="ctr">
            <a:solidFill>
              <a:srgbClr val="000000"/>
            </a:solidFill>
            <a:miter lim="800000"/>
          </a:ln>
          <a:effectLst/>
        </p:spPr>
        <p:txBody>
          <a:bodyPr>
            <a:noAutofit/>
          </a:bodyPr>
          <a:lstStyle/>
          <a:p>
            <a:pPr algn="ctr" rtl="0" eaLnBrk="0" hangingPunct="0"/>
            <a:r>
              <a:rPr lang="zh-TW" sz="1100" b="0" i="0" u="none" strike="noStrike" dirty="0">
                <a:highlight>
                  <a:srgbClr val="000000">
                    <a:alpha val="0"/>
                  </a:srgbClr>
                </a:highlight>
                <a:latin typeface="Calibri"/>
                <a:cs typeface="Calibri"/>
              </a:rPr>
              <a:t>納洛酮</a:t>
            </a:r>
            <a:endParaRPr lang="en-US" sz="11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Autofit/>
          </a:bodyPr>
          <a:lstStyle/>
          <a:p>
            <a:pPr marL="457189" indent="-457189" algn="just" rtl="0">
              <a:lnSpc>
                <a:spcPct val="120000"/>
              </a:lnSpc>
              <a:buNone/>
            </a:pPr>
            <a:r>
              <a:rPr lang="zh-TW" sz="1800" b="0" i="0" u="none" strike="noStrike" dirty="0">
                <a:highlight>
                  <a:srgbClr val="000000">
                    <a:alpha val="0"/>
                  </a:srgbClr>
                </a:highlight>
                <a:latin typeface="Calibri"/>
                <a:cs typeface="Calibri"/>
              </a:rPr>
              <a:t>人們從用藥過量中醒來的方式有所不同。</a:t>
            </a:r>
          </a:p>
          <a:p>
            <a:pPr marL="457189" indent="-457189" algn="just" rtl="0">
              <a:lnSpc>
                <a:spcPct val="120000"/>
              </a:lnSpc>
              <a:buNone/>
            </a:pPr>
            <a:r>
              <a:rPr lang="zh-TW" sz="1800" b="0" i="0" u="none" strike="noStrike" dirty="0">
                <a:highlight>
                  <a:srgbClr val="000000">
                    <a:alpha val="0"/>
                  </a:srgbClr>
                </a:highlight>
                <a:latin typeface="Calibri"/>
                <a:cs typeface="Calibri"/>
              </a:rPr>
              <a:t>人們通常會感到困惑和焦慮，但</a:t>
            </a:r>
            <a:r>
              <a:rPr lang="zh-TW" sz="1800" b="1" i="0" u="sng" strike="noStrike" dirty="0">
                <a:highlight>
                  <a:srgbClr val="000000">
                    <a:alpha val="0"/>
                  </a:srgbClr>
                </a:highlight>
                <a:latin typeface="Calibri"/>
                <a:cs typeface="Calibri"/>
              </a:rPr>
              <a:t>很少</a:t>
            </a:r>
            <a:r>
              <a:rPr lang="zh-TW" sz="1800" b="0" i="0" u="none" strike="noStrike" dirty="0">
                <a:highlight>
                  <a:srgbClr val="000000">
                    <a:alpha val="0"/>
                  </a:srgbClr>
                </a:highlight>
                <a:latin typeface="Calibri"/>
                <a:cs typeface="Calibri"/>
              </a:rPr>
              <a:t>會暴力或好鬥。</a:t>
            </a:r>
            <a:r>
              <a:rPr lang="zh-TW" sz="1800" b="1" i="0" u="none" strike="noStrike" dirty="0">
                <a:highlight>
                  <a:srgbClr val="000000">
                    <a:alpha val="0"/>
                  </a:srgbClr>
                </a:highlight>
                <a:latin typeface="Calibri"/>
                <a:cs typeface="Calibri"/>
              </a:rPr>
              <a:t>這是一名遭受心理困擾的患者</a:t>
            </a:r>
            <a:r>
              <a:rPr lang="zh-TW" sz="1800" b="0" i="0" u="none" strike="noStrike" dirty="0">
                <a:highlight>
                  <a:srgbClr val="000000">
                    <a:alpha val="0"/>
                  </a:srgbClr>
                </a:highlight>
                <a:latin typeface="Calibri"/>
                <a:cs typeface="Calibri"/>
              </a:rPr>
              <a:t>。</a:t>
            </a:r>
          </a:p>
          <a:p>
            <a:pPr marL="457189" indent="-457189" algn="just" rtl="0">
              <a:lnSpc>
                <a:spcPct val="120000"/>
              </a:lnSpc>
              <a:buNone/>
            </a:pPr>
            <a:r>
              <a:rPr lang="zh-TW" sz="1800" b="0" i="0" u="none" strike="noStrike" dirty="0">
                <a:highlight>
                  <a:srgbClr val="000000">
                    <a:alpha val="0"/>
                  </a:srgbClr>
                </a:highlight>
                <a:latin typeface="Calibri"/>
                <a:cs typeface="Calibri"/>
              </a:rPr>
              <a:t>很多時候，人們服藥過量時，他們不會意識到發生了什麼。</a:t>
            </a:r>
          </a:p>
          <a:p>
            <a:pPr marL="457189" indent="-457189" algn="just" rtl="0">
              <a:lnSpc>
                <a:spcPct val="120000"/>
              </a:lnSpc>
              <a:buNone/>
            </a:pPr>
            <a:r>
              <a:rPr lang="zh-TW" sz="1800" b="0" i="0" u="none" strike="noStrike" dirty="0">
                <a:highlight>
                  <a:srgbClr val="000000">
                    <a:alpha val="0"/>
                  </a:srgbClr>
                </a:highlight>
                <a:latin typeface="Calibri"/>
                <a:cs typeface="Calibri"/>
              </a:rPr>
              <a:t>解釋發生的事情，並強調等待緊急醫療服務到來以便對其進行評估的重要性。</a:t>
            </a:r>
          </a:p>
          <a:p>
            <a:pPr marL="457189" indent="-457189" algn="just" rtl="0">
              <a:lnSpc>
                <a:spcPct val="120000"/>
              </a:lnSpc>
              <a:buNone/>
            </a:pPr>
            <a:r>
              <a:rPr lang="zh-TW" sz="1800" b="0" i="0" u="none" strike="noStrike" dirty="0">
                <a:highlight>
                  <a:srgbClr val="000000">
                    <a:alpha val="0"/>
                  </a:srgbClr>
                </a:highlight>
                <a:latin typeface="Calibri"/>
                <a:cs typeface="Calibri"/>
              </a:rPr>
              <a:t>如果患者依賴鴉片類藥物，他們將出現戒斷症狀，因為當納洛酮存在時，鴉片類藥物無法附著在受體上，即使他們服用更多藥物也無濟於事。</a:t>
            </a:r>
          </a:p>
          <a:p>
            <a:pPr marL="457189" indent="-457189" algn="just" rtl="0">
              <a:lnSpc>
                <a:spcPct val="120000"/>
              </a:lnSpc>
              <a:buNone/>
            </a:pPr>
            <a:r>
              <a:rPr lang="zh-TW" sz="1800" b="0" i="0" u="none" strike="noStrike" dirty="0">
                <a:highlight>
                  <a:srgbClr val="000000">
                    <a:alpha val="0"/>
                  </a:srgbClr>
                </a:highlight>
                <a:latin typeface="Calibri"/>
                <a:cs typeface="Calibri"/>
              </a:rPr>
              <a:t>讓他們知道，如果鴉片類藥物仍存在於他們的系統中，一旦納洛酮耗盡，它們有可能再次復發為藥物過量。</a:t>
            </a:r>
          </a:p>
          <a:p>
            <a:pPr marL="34290" indent="0">
              <a:buNone/>
            </a:pPr>
            <a:endParaRPr lang="en-US" sz="1800" dirty="0">
              <a:latin typeface="Calibri" panose="020F0502020204030204" pitchFamily="34" charset="0"/>
              <a:cs typeface="Calibri" panose="020F0502020204030204" pitchFamily="34" charset="0"/>
            </a:endParaRPr>
          </a:p>
          <a:p>
            <a:pPr marL="34290" indent="0">
              <a:buNone/>
            </a:pPr>
            <a:endParaRPr lang="en-US" sz="1800" dirty="0"/>
          </a:p>
          <a:p>
            <a:pPr>
              <a:buNone/>
            </a:pPr>
            <a:endParaRPr lang="en-US" sz="1400" dirty="0" smtClean="0">
              <a:latin typeface="Calibri" panose="020F0502020204030204" pitchFamily="34" charset="0"/>
              <a:cs typeface="Calibri" panose="020F0502020204030204" pitchFamily="34" charset="0"/>
            </a:endParaRPr>
          </a:p>
          <a:p>
            <a:pPr marL="571500" indent="-571500">
              <a:lnSpc>
                <a:spcPct val="90000"/>
              </a:lnSpc>
              <a:buNone/>
            </a:pPr>
            <a:endParaRPr lang="en-US"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6" name="Title 1"/>
          <p:cNvSpPr>
            <a:spLocks noGrp="1"/>
          </p:cNvSpPr>
          <p:nvPr>
            <p:ph type="title"/>
          </p:nvPr>
        </p:nvSpPr>
        <p:spPr/>
        <p:txBody>
          <a:bodyPr>
            <a:noAutofit/>
          </a:bodyPr>
          <a:lstStyle/>
          <a:p>
            <a:pPr rtl="0"/>
            <a:r>
              <a:rPr lang="zh-TW" sz="3600" b="0" i="0" u="none" strike="noStrike">
                <a:highlight>
                  <a:srgbClr val="000000">
                    <a:alpha val="0"/>
                  </a:srgbClr>
                </a:highlight>
                <a:latin typeface="Calibri"/>
                <a:cs typeface="Calibri"/>
              </a:rPr>
              <a:t>康復者的善後</a:t>
            </a:r>
            <a:endParaRPr lang="en-US" sz="3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552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rtl="0"/>
            <a:r>
              <a:rPr lang="zh-TW" sz="3600" b="0" i="0" u="none" strike="noStrike" dirty="0">
                <a:highlight>
                  <a:srgbClr val="000000">
                    <a:alpha val="0"/>
                  </a:srgbClr>
                </a:highlight>
                <a:latin typeface="Calibri"/>
                <a:cs typeface="Calibri"/>
              </a:rPr>
              <a:t>操作培訓</a:t>
            </a:r>
            <a:endParaRPr lang="en-US" sz="3600" b="0" dirty="0">
              <a:latin typeface="Calibri" panose="020F0502020204030204" pitchFamily="34" charset="0"/>
              <a:cs typeface="Calibri" panose="020F0502020204030204" pitchFamily="34" charset="0"/>
            </a:endParaRPr>
          </a:p>
        </p:txBody>
      </p:sp>
      <p:sp>
        <p:nvSpPr>
          <p:cNvPr id="120835" name="Rectangle 3"/>
          <p:cNvSpPr>
            <a:spLocks noGrp="1" noChangeArrowheads="1"/>
          </p:cNvSpPr>
          <p:nvPr>
            <p:ph idx="1"/>
          </p:nvPr>
        </p:nvSpPr>
        <p:spPr>
          <a:xfrm>
            <a:off x="685800" y="1828800"/>
            <a:ext cx="7404653" cy="1143000"/>
          </a:xfrm>
        </p:spPr>
        <p:txBody>
          <a:bodyPr>
            <a:noAutofit/>
          </a:bodyPr>
          <a:lstStyle/>
          <a:p>
            <a:pPr marL="571500" indent="-571500" algn="ctr" rtl="0">
              <a:lnSpc>
                <a:spcPct val="110000"/>
              </a:lnSpc>
              <a:spcBef>
                <a:spcPts val="100"/>
              </a:spcBef>
              <a:buNone/>
            </a:pPr>
            <a:r>
              <a:rPr lang="zh-TW" sz="2800" b="0" i="0" u="none" strike="noStrike" dirty="0" smtClean="0">
                <a:highlight>
                  <a:srgbClr val="000000">
                    <a:alpha val="0"/>
                  </a:srgbClr>
                </a:highlight>
                <a:latin typeface="Calibri"/>
                <a:cs typeface="Calibri"/>
              </a:rPr>
              <a:t>花</a:t>
            </a:r>
            <a:r>
              <a:rPr lang="zh-TW" sz="2800" b="0" i="0" u="none" strike="noStrike" dirty="0">
                <a:highlight>
                  <a:srgbClr val="000000">
                    <a:alpha val="0"/>
                  </a:srgbClr>
                </a:highlight>
                <a:latin typeface="Calibri"/>
                <a:cs typeface="Calibri"/>
              </a:rPr>
              <a:t>時間練習模擬對鴉片類藥物過</a:t>
            </a:r>
            <a:r>
              <a:rPr lang="zh-TW" sz="2800" b="0" i="0" u="none" strike="noStrike" dirty="0" smtClean="0">
                <a:highlight>
                  <a:srgbClr val="000000">
                    <a:alpha val="0"/>
                  </a:srgbClr>
                </a:highlight>
                <a:latin typeface="Calibri"/>
                <a:cs typeface="Calibri"/>
              </a:rPr>
              <a:t>量</a:t>
            </a:r>
            <a:r>
              <a:rPr lang="en-US" altLang="zh-TW" sz="2800" b="0" i="0" u="none" strike="noStrike" dirty="0" smtClean="0">
                <a:highlight>
                  <a:srgbClr val="000000">
                    <a:alpha val="0"/>
                  </a:srgbClr>
                </a:highlight>
                <a:latin typeface="Calibri"/>
                <a:cs typeface="Calibri"/>
              </a:rPr>
              <a:t/>
            </a:r>
            <a:br>
              <a:rPr lang="en-US" altLang="zh-TW" sz="2800" b="0" i="0" u="none" strike="noStrike" dirty="0" smtClean="0">
                <a:highlight>
                  <a:srgbClr val="000000">
                    <a:alpha val="0"/>
                  </a:srgbClr>
                </a:highlight>
                <a:latin typeface="Calibri"/>
                <a:cs typeface="Calibri"/>
              </a:rPr>
            </a:br>
            <a:r>
              <a:rPr lang="zh-TW" sz="2800" b="0" i="0" u="none" strike="noStrike" dirty="0" smtClean="0">
                <a:highlight>
                  <a:srgbClr val="000000">
                    <a:alpha val="0"/>
                  </a:srgbClr>
                </a:highlight>
                <a:latin typeface="Calibri"/>
                <a:cs typeface="Calibri"/>
              </a:rPr>
              <a:t>反</a:t>
            </a:r>
            <a:r>
              <a:rPr lang="zh-TW" sz="2800" b="0" i="0" u="none" strike="noStrike" dirty="0">
                <a:highlight>
                  <a:srgbClr val="000000">
                    <a:alpha val="0"/>
                  </a:srgbClr>
                </a:highlight>
                <a:latin typeface="Calibri"/>
                <a:cs typeface="Calibri"/>
              </a:rPr>
              <a:t>應的情景</a:t>
            </a:r>
            <a:r>
              <a:rPr lang="zh-TW" sz="2800" b="0" i="0" u="none" strike="noStrike" dirty="0" smtClean="0">
                <a:highlight>
                  <a:srgbClr val="000000">
                    <a:alpha val="0"/>
                  </a:srgbClr>
                </a:highlight>
                <a:latin typeface="Calibri"/>
                <a:cs typeface="Calibri"/>
              </a:rPr>
              <a:t>。</a:t>
            </a:r>
            <a:endParaRPr lang="en-US" sz="2800" dirty="0" smtClean="0">
              <a:latin typeface="Candara" pitchFamily="34" charset="0"/>
            </a:endParaRPr>
          </a:p>
          <a:p>
            <a:pPr marL="571500" indent="-571500">
              <a:lnSpc>
                <a:spcPct val="90000"/>
              </a:lnSpc>
              <a:buNone/>
            </a:pPr>
            <a:endParaRPr lang="en-US" sz="2800" dirty="0" smtClean="0">
              <a:latin typeface="Candara" pitchFamily="34" charset="0"/>
            </a:endParaRPr>
          </a:p>
          <a:p>
            <a:pPr marL="571500" indent="-571500">
              <a:lnSpc>
                <a:spcPct val="90000"/>
              </a:lnSpc>
              <a:buNone/>
            </a:pPr>
            <a:endParaRPr lang="en-US" sz="2800" dirty="0">
              <a:latin typeface="Candara" pitchFamily="34" charset="0"/>
            </a:endParaRPr>
          </a:p>
        </p:txBody>
      </p:sp>
      <p:pic>
        <p:nvPicPr>
          <p:cNvPr id="4" name="Picture 3" descr="REVIVEBannerMay2015.jpg"/>
          <p:cNvPicPr>
            <a:picLocks noChangeAspect="1"/>
          </p:cNvPicPr>
          <p:nvPr/>
        </p:nvPicPr>
        <p:blipFill>
          <a:blip r:embed="rId3">
            <a:extLst/>
          </a:blip>
          <a:srcRect l="27302" r="27084" b="30741"/>
          <a:stretch>
            <a:fillRect/>
          </a:stretch>
        </p:blipFill>
        <p:spPr>
          <a:xfrm>
            <a:off x="6858000" y="479383"/>
            <a:ext cx="1929844" cy="538583"/>
          </a:xfrm>
          <a:prstGeom prst="rect">
            <a:avLst/>
          </a:prstGeom>
          <a:solidFill>
            <a:schemeClr val="bg1"/>
          </a:solidFill>
        </p:spPr>
      </p:pic>
      <p:sp>
        <p:nvSpPr>
          <p:cNvPr id="5" name="Rectangle 3"/>
          <p:cNvSpPr txBox="1">
            <a:spLocks noChangeArrowheads="1"/>
          </p:cNvSpPr>
          <p:nvPr/>
        </p:nvSpPr>
        <p:spPr>
          <a:xfrm>
            <a:off x="557668" y="3124200"/>
            <a:ext cx="8357731" cy="2811462"/>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marR="0" indent="-457200" rtl="0">
              <a:lnSpc>
                <a:spcPct val="107000"/>
              </a:lnSpc>
              <a:spcBef>
                <a:spcPct val="0"/>
              </a:spcBef>
              <a:spcAft>
                <a:spcPts val="800"/>
              </a:spcAft>
              <a:buFont typeface="+mj-lt"/>
              <a:buAutoNum type="arabicPeriod"/>
            </a:pPr>
            <a:r>
              <a:rPr lang="zh-TW" sz="1800" b="0" i="0" u="none" strike="noStrike" dirty="0">
                <a:highlight>
                  <a:srgbClr val="000000">
                    <a:alpha val="0"/>
                  </a:srgbClr>
                </a:highlight>
                <a:latin typeface="Calibri"/>
                <a:ea typeface="Calibri"/>
                <a:cs typeface="Calibri"/>
              </a:rPr>
              <a:t>檢查</a:t>
            </a:r>
            <a:r>
              <a:rPr lang="zh-TW" sz="1800" b="1" i="0" u="none" strike="noStrike" dirty="0">
                <a:highlight>
                  <a:srgbClr val="000000">
                    <a:alpha val="0"/>
                  </a:srgbClr>
                </a:highlight>
                <a:latin typeface="Calibri"/>
                <a:ea typeface="Calibri"/>
                <a:cs typeface="Calibri"/>
              </a:rPr>
              <a:t>反應力</a:t>
            </a:r>
          </a:p>
          <a:p>
            <a:pPr marL="0" marR="0" indent="-457200" rtl="0">
              <a:lnSpc>
                <a:spcPct val="107000"/>
              </a:lnSpc>
              <a:spcBef>
                <a:spcPct val="0"/>
              </a:spcBef>
              <a:spcAft>
                <a:spcPts val="800"/>
              </a:spcAft>
              <a:buFont typeface="+mj-lt"/>
              <a:buAutoNum type="arabicPeriod"/>
            </a:pPr>
            <a:r>
              <a:rPr lang="zh-TW" sz="1800" b="1" i="0" u="none" strike="noStrike" dirty="0">
                <a:highlight>
                  <a:srgbClr val="000000">
                    <a:alpha val="0"/>
                  </a:srgbClr>
                </a:highlight>
                <a:latin typeface="Calibri"/>
                <a:ea typeface="Calibri"/>
                <a:cs typeface="Calibri"/>
              </a:rPr>
              <a:t>致電 911</a:t>
            </a:r>
            <a:r>
              <a:rPr lang="zh-TW" sz="1800" b="0" i="0" u="none" strike="noStrike" dirty="0">
                <a:highlight>
                  <a:srgbClr val="000000">
                    <a:alpha val="0"/>
                  </a:srgbClr>
                </a:highlight>
                <a:latin typeface="Calibri"/>
                <a:ea typeface="Calibri"/>
                <a:cs typeface="Calibri"/>
              </a:rPr>
              <a:t>，如果您必須留下患者獨自一人，請將他們置於恢復位置。</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rtl="0">
              <a:lnSpc>
                <a:spcPct val="107000"/>
              </a:lnSpc>
              <a:spcBef>
                <a:spcPct val="0"/>
              </a:spcBef>
              <a:spcAft>
                <a:spcPts val="800"/>
              </a:spcAft>
              <a:buFont typeface="+mj-lt"/>
              <a:buAutoNum type="arabicPeriod"/>
            </a:pPr>
            <a:r>
              <a:rPr lang="zh-TW" sz="1800" b="0" i="0" u="none" strike="noStrike" dirty="0">
                <a:highlight>
                  <a:srgbClr val="000000">
                    <a:alpha val="0"/>
                  </a:srgbClr>
                </a:highlight>
                <a:latin typeface="Calibri"/>
                <a:ea typeface="Calibri"/>
                <a:cs typeface="Calibri"/>
              </a:rPr>
              <a:t>進行 </a:t>
            </a:r>
            <a:r>
              <a:rPr lang="zh-TW" sz="1600" b="1" i="0" u="none" strike="noStrike" dirty="0">
                <a:highlight>
                  <a:srgbClr val="000000">
                    <a:alpha val="0"/>
                  </a:srgbClr>
                </a:highlight>
                <a:latin typeface="Calibri"/>
                <a:ea typeface="Calibri"/>
                <a:cs typeface="Calibri"/>
              </a:rPr>
              <a:t>2 次搶救呼吸</a:t>
            </a:r>
            <a:r>
              <a:rPr lang="zh-TW" sz="1800" b="0" i="0" u="none" strike="noStrike" dirty="0">
                <a:highlight>
                  <a:srgbClr val="000000">
                    <a:alpha val="0"/>
                  </a:srgbClr>
                </a:highlight>
                <a:latin typeface="Calibri"/>
                <a:ea typeface="Calibri"/>
                <a:cs typeface="Calibri"/>
              </a:rPr>
              <a:t>（如果患者沒有呼吸）</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457200" rtl="0">
              <a:lnSpc>
                <a:spcPct val="107000"/>
              </a:lnSpc>
              <a:spcBef>
                <a:spcPct val="0"/>
              </a:spcBef>
              <a:spcAft>
                <a:spcPts val="800"/>
              </a:spcAft>
              <a:buFont typeface="+mj-lt"/>
              <a:buAutoNum type="arabicPeriod"/>
            </a:pPr>
            <a:r>
              <a:rPr lang="zh-TW" sz="1800" b="0" i="0" u="none" strike="noStrike" dirty="0">
                <a:highlight>
                  <a:srgbClr val="000000">
                    <a:alpha val="0"/>
                  </a:srgbClr>
                </a:highlight>
                <a:latin typeface="Calibri"/>
                <a:ea typeface="Calibri"/>
                <a:cs typeface="Calibri"/>
              </a:rPr>
              <a:t>施用</a:t>
            </a:r>
            <a:r>
              <a:rPr lang="zh-TW" sz="1600" b="1" i="0" u="none" strike="noStrike" dirty="0">
                <a:highlight>
                  <a:srgbClr val="000000">
                    <a:alpha val="0"/>
                  </a:srgbClr>
                </a:highlight>
                <a:latin typeface="Calibri"/>
                <a:ea typeface="Calibri"/>
                <a:cs typeface="Calibri"/>
              </a:rPr>
              <a:t>納洛酮</a:t>
            </a:r>
          </a:p>
          <a:p>
            <a:pPr marL="0" marR="0" indent="-457200" rtl="0">
              <a:lnSpc>
                <a:spcPct val="107000"/>
              </a:lnSpc>
              <a:spcBef>
                <a:spcPct val="0"/>
              </a:spcBef>
              <a:spcAft>
                <a:spcPts val="800"/>
              </a:spcAft>
              <a:buFont typeface="+mj-lt"/>
              <a:buAutoNum type="arabicPeriod"/>
            </a:pPr>
            <a:r>
              <a:rPr lang="zh-TW" sz="1600" b="0" i="0" u="none" strike="noStrike" dirty="0">
                <a:highlight>
                  <a:srgbClr val="000000">
                    <a:alpha val="0"/>
                  </a:srgbClr>
                </a:highlight>
                <a:latin typeface="Calibri"/>
                <a:ea typeface="Calibri"/>
                <a:cs typeface="Calibri"/>
              </a:rPr>
              <a:t>繼續</a:t>
            </a:r>
            <a:r>
              <a:rPr lang="zh-TW" sz="1800" b="1" i="0" u="none" strike="noStrike" dirty="0">
                <a:highlight>
                  <a:srgbClr val="000000">
                    <a:alpha val="0"/>
                  </a:srgbClr>
                </a:highlight>
                <a:latin typeface="Calibri"/>
                <a:ea typeface="Calibri"/>
                <a:cs typeface="Calibri"/>
              </a:rPr>
              <a:t>救援呼吸</a:t>
            </a:r>
          </a:p>
          <a:p>
            <a:pPr marL="0" marR="0" indent="-457200" rtl="0">
              <a:lnSpc>
                <a:spcPct val="107000"/>
              </a:lnSpc>
              <a:spcBef>
                <a:spcPct val="0"/>
              </a:spcBef>
              <a:spcAft>
                <a:spcPts val="800"/>
              </a:spcAft>
              <a:buFont typeface="+mj-lt"/>
              <a:buAutoNum type="arabicPeriod"/>
            </a:pPr>
            <a:r>
              <a:rPr lang="zh-TW" sz="1800" b="0" i="0" u="none" strike="noStrike" dirty="0">
                <a:highlight>
                  <a:srgbClr val="000000">
                    <a:alpha val="0"/>
                  </a:srgbClr>
                </a:highlight>
                <a:latin typeface="Calibri"/>
                <a:ea typeface="Calibri"/>
                <a:cs typeface="Calibri"/>
              </a:rPr>
              <a:t>根據首次納洛酮給藥的結果進行評估和回應</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571500" indent="-571500" fontAlgn="auto">
              <a:spcAft>
                <a:spcPct val="0"/>
              </a:spcAft>
              <a:buFont typeface="Corbel" pitchFamily="34" charset="0"/>
              <a:buNone/>
            </a:pPr>
            <a:endParaRPr lang="en-US" sz="2800" dirty="0" smtClean="0">
              <a:latin typeface="Candara" pitchFamily="34" charset="0"/>
            </a:endParaRPr>
          </a:p>
          <a:p>
            <a:pPr marL="571500" indent="-571500" fontAlgn="auto">
              <a:spcAft>
                <a:spcPct val="0"/>
              </a:spcAft>
              <a:buFont typeface="Corbel" pitchFamily="34" charset="0"/>
              <a:buNone/>
            </a:pPr>
            <a:endParaRPr lang="en-US" dirty="0" smtClean="0">
              <a:latin typeface="Candara"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17966"/>
            <a:ext cx="3257550" cy="929640"/>
          </a:xfrm>
        </p:spPr>
        <p:txBody>
          <a:bodyPr>
            <a:noAutofit/>
          </a:bodyPr>
          <a:lstStyle/>
          <a:p>
            <a:pPr rtl="0"/>
            <a:r>
              <a:rPr lang="zh-TW" sz="3600" b="0" i="0" u="none" strike="noStrike">
                <a:highlight>
                  <a:srgbClr val="000000">
                    <a:alpha val="0"/>
                  </a:srgbClr>
                </a:highlight>
                <a:latin typeface="Calibri"/>
                <a:cs typeface="Calibri"/>
              </a:rPr>
              <a:t>REVIVE!套件</a:t>
            </a:r>
            <a:endParaRPr lang="en-US" sz="3600">
              <a:latin typeface="Calibri" panose="020F0502020204030204" pitchFamily="34" charset="0"/>
              <a:cs typeface="Calibri" panose="020F0502020204030204" pitchFamily="34" charset="0"/>
            </a:endParaRPr>
          </a:p>
        </p:txBody>
      </p:sp>
      <p:pic>
        <p:nvPicPr>
          <p:cNvPr id="10" name="Content Placeholder 9"/>
          <p:cNvPicPr>
            <a:picLocks noGrp="1" noChangeAspect="1"/>
          </p:cNvPicPr>
          <p:nvPr>
            <p:ph idx="1"/>
          </p:nvPr>
        </p:nvPicPr>
        <p:blipFill>
          <a:blip r:embed="rId2"/>
          <a:stretch>
            <a:fillRect/>
          </a:stretch>
        </p:blipFill>
        <p:spPr>
          <a:xfrm>
            <a:off x="4114800" y="1725879"/>
            <a:ext cx="4474428" cy="3406242"/>
          </a:xfrm>
          <a:prstGeom prst="rect">
            <a:avLst/>
          </a:prstGeom>
        </p:spPr>
      </p:pic>
      <p:sp>
        <p:nvSpPr>
          <p:cNvPr id="8" name="Text Placeholder 7"/>
          <p:cNvSpPr>
            <a:spLocks noGrp="1"/>
          </p:cNvSpPr>
          <p:nvPr>
            <p:ph type="body" sz="half" idx="2"/>
          </p:nvPr>
        </p:nvSpPr>
        <p:spPr>
          <a:xfrm>
            <a:off x="609600" y="2099361"/>
            <a:ext cx="3220143" cy="2777439"/>
          </a:xfrm>
        </p:spPr>
        <p:txBody>
          <a:bodyPr>
            <a:noAutofit/>
          </a:bodyPr>
          <a:lstStyle/>
          <a:p>
            <a:pPr marL="285750" indent="-285750" rtl="0">
              <a:buFont typeface="Arial" pitchFamily="34" charset="0"/>
              <a:buChar char="•"/>
            </a:pPr>
            <a:r>
              <a:rPr lang="zh-TW" sz="1800" b="0" i="0" u="none" strike="noStrike">
                <a:highlight>
                  <a:srgbClr val="000000">
                    <a:alpha val="0"/>
                  </a:srgbClr>
                </a:highlight>
                <a:latin typeface="Calibri"/>
                <a:cs typeface="Calibri"/>
              </a:rPr>
              <a:t>2 雙乙烯基手套</a:t>
            </a:r>
          </a:p>
          <a:p>
            <a:pPr marL="285750" indent="-285750" rtl="0">
              <a:buFont typeface="Arial" pitchFamily="34" charset="0"/>
              <a:buChar char="•"/>
            </a:pPr>
            <a:r>
              <a:rPr lang="zh-TW" sz="1800" b="0" i="0" u="none" strike="noStrike">
                <a:highlight>
                  <a:srgbClr val="000000">
                    <a:alpha val="0"/>
                  </a:srgbClr>
                </a:highlight>
                <a:latin typeface="Calibri"/>
                <a:cs typeface="Calibri"/>
              </a:rPr>
              <a:t>2 包面罩</a:t>
            </a:r>
          </a:p>
          <a:p>
            <a:pPr marL="285750" indent="-285750" rtl="0">
              <a:buFont typeface="Arial" pitchFamily="34" charset="0"/>
              <a:buChar char="•"/>
            </a:pPr>
            <a:r>
              <a:rPr lang="zh-TW" sz="1800" b="0" i="0" u="none" strike="noStrike">
                <a:highlight>
                  <a:srgbClr val="000000">
                    <a:alpha val="0"/>
                  </a:srgbClr>
                </a:highlight>
                <a:latin typeface="Calibri"/>
                <a:cs typeface="Calibri"/>
              </a:rPr>
              <a:t>2 張「已施用納洛酮」貼紙</a:t>
            </a:r>
          </a:p>
          <a:p>
            <a:pPr marL="285750" indent="-285750" rtl="0">
              <a:buFont typeface="Arial" pitchFamily="34" charset="0"/>
              <a:buChar char="•"/>
            </a:pPr>
            <a:r>
              <a:rPr lang="zh-TW" sz="1800" b="0" i="0" u="none" strike="noStrike">
                <a:highlight>
                  <a:srgbClr val="000000">
                    <a:alpha val="0"/>
                  </a:srgbClr>
                </a:highlight>
                <a:latin typeface="Calibri"/>
                <a:cs typeface="Calibri"/>
              </a:rPr>
              <a:t>1 張指示卡</a:t>
            </a:r>
          </a:p>
          <a:p>
            <a:pPr marL="285750" indent="-285750" rtl="0">
              <a:buFont typeface="Arial" pitchFamily="34" charset="0"/>
              <a:buChar char="•"/>
            </a:pPr>
            <a:r>
              <a:rPr lang="zh-TW" sz="1800" b="0" i="0" u="none" strike="noStrike">
                <a:highlight>
                  <a:srgbClr val="000000">
                    <a:alpha val="0"/>
                  </a:srgbClr>
                </a:highlight>
                <a:latin typeface="Calibri"/>
                <a:cs typeface="Calibri"/>
              </a:rPr>
              <a:t>1 個帆布手提箱</a:t>
            </a:r>
          </a:p>
          <a:p>
            <a:pPr marL="285750" indent="-285750">
              <a:buFont typeface="Arial" pitchFamily="34" charset="0"/>
              <a:buChar char="•"/>
            </a:pPr>
            <a:endParaRPr lang="en-US" smtClean="0"/>
          </a:p>
          <a:p>
            <a:pPr marL="285750" indent="-285750">
              <a:buFont typeface="Arial" pitchFamily="34" charset="0"/>
              <a:buChar char="•"/>
            </a:pPr>
            <a:endParaRPr lang="en-US"/>
          </a:p>
        </p:txBody>
      </p:sp>
      <p:pic>
        <p:nvPicPr>
          <p:cNvPr id="4" name="Picture 3" descr="REVIVEBannerMay2015.jpg"/>
          <p:cNvPicPr>
            <a:picLocks noChangeAspect="1"/>
          </p:cNvPicPr>
          <p:nvPr/>
        </p:nvPicPr>
        <p:blipFill>
          <a:blip r:embed="rId3">
            <a:extLst/>
          </a:blip>
          <a:srcRect l="27302" r="27084" b="30741"/>
          <a:stretch>
            <a:fillRect/>
          </a:stretch>
        </p:blipFill>
        <p:spPr>
          <a:xfrm>
            <a:off x="6858000" y="479383"/>
            <a:ext cx="1929844" cy="538583"/>
          </a:xfrm>
          <a:prstGeom prst="rect">
            <a:avLst/>
          </a:prstGeom>
          <a:solidFill>
            <a:schemeClr val="bg1"/>
          </a:solidFill>
        </p:spPr>
      </p:pic>
      <p:sp>
        <p:nvSpPr>
          <p:cNvPr id="11" name="TextBox 10"/>
          <p:cNvSpPr txBox="1"/>
          <p:nvPr/>
        </p:nvSpPr>
        <p:spPr>
          <a:xfrm>
            <a:off x="609600" y="5490390"/>
            <a:ext cx="7924800" cy="830997"/>
          </a:xfrm>
          <a:prstGeom prst="rect">
            <a:avLst/>
          </a:prstGeom>
          <a:noFill/>
        </p:spPr>
        <p:txBody>
          <a:bodyPr wrap="square" rtlCol="0">
            <a:noAutofit/>
          </a:bodyPr>
          <a:lstStyle/>
          <a:p>
            <a:pPr rtl="0"/>
            <a:r>
              <a:rPr lang="zh-TW" sz="2400" b="1" i="0" u="none" strike="noStrike" dirty="0">
                <a:highlight>
                  <a:srgbClr val="000000">
                    <a:alpha val="0"/>
                  </a:srgbClr>
                </a:highlight>
                <a:latin typeface="Calibri"/>
                <a:cs typeface="Calibri"/>
              </a:rPr>
              <a:t>如果您使用 REVIVE! 培訓，請使用套件中說明卡上的連結讓我們知道！</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65121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869673" y="1017966"/>
            <a:ext cx="7404653" cy="4038600"/>
          </a:xfrm>
        </p:spPr>
        <p:txBody>
          <a:bodyPr>
            <a:noAutofit/>
          </a:bodyPr>
          <a:lstStyle/>
          <a:p>
            <a:pPr marL="571500" indent="-571500" algn="ctr">
              <a:lnSpc>
                <a:spcPct val="90000"/>
              </a:lnSpc>
              <a:buNone/>
            </a:pPr>
            <a:endParaRPr lang="en-US" sz="3200" dirty="0" smtClean="0">
              <a:latin typeface="Candara" pitchFamily="34" charset="0"/>
            </a:endParaRPr>
          </a:p>
          <a:p>
            <a:pPr marL="571500" indent="-571500" algn="ctr" rtl="0">
              <a:lnSpc>
                <a:spcPct val="90000"/>
              </a:lnSpc>
              <a:buNone/>
            </a:pPr>
            <a:r>
              <a:rPr lang="zh-TW" sz="3200" b="0" i="0" u="none" strike="noStrike" dirty="0">
                <a:highlight>
                  <a:srgbClr val="000000">
                    <a:alpha val="0"/>
                  </a:srgbClr>
                </a:highlight>
                <a:latin typeface="Calibri"/>
                <a:cs typeface="Calibri"/>
              </a:rPr>
              <a:t>感謝您的出席！</a:t>
            </a:r>
          </a:p>
          <a:p>
            <a:pPr marL="571500" indent="-571500" algn="ctr" rtl="0">
              <a:lnSpc>
                <a:spcPct val="90000"/>
              </a:lnSpc>
              <a:buNone/>
            </a:pPr>
            <a:r>
              <a:rPr lang="zh-TW" sz="2000" b="0" i="0" u="none" strike="noStrike" dirty="0">
                <a:highlight>
                  <a:srgbClr val="000000">
                    <a:alpha val="0"/>
                  </a:srgbClr>
                </a:highlight>
                <a:latin typeface="Calibri"/>
                <a:cs typeface="Calibri"/>
              </a:rPr>
              <a:t>了解更多資訊：</a:t>
            </a:r>
          </a:p>
          <a:p>
            <a:pPr marL="571500" indent="-571500" algn="ctr" rtl="0">
              <a:lnSpc>
                <a:spcPct val="90000"/>
              </a:lnSpc>
              <a:buNone/>
            </a:pPr>
            <a:r>
              <a:rPr lang="zh-TW" sz="2000" b="0" i="0" u="none" strike="noStrike" dirty="0">
                <a:highlight>
                  <a:srgbClr val="000000">
                    <a:alpha val="0"/>
                  </a:srgbClr>
                </a:highlight>
                <a:latin typeface="Calibri"/>
                <a:cs typeface="Calibri"/>
              </a:rPr>
              <a:t>REVIVE@dbhds.virginia.gov</a:t>
            </a:r>
          </a:p>
          <a:p>
            <a:pPr marL="571500" indent="-571500" algn="ctr" rtl="0">
              <a:lnSpc>
                <a:spcPct val="90000"/>
              </a:lnSpc>
              <a:buNone/>
            </a:pPr>
            <a:r>
              <a:rPr lang="zh-TW" sz="1800" b="0" i="0" u="none" strike="noStrike" dirty="0">
                <a:highlight>
                  <a:srgbClr val="000000">
                    <a:alpha val="0"/>
                  </a:srgbClr>
                </a:highlight>
                <a:latin typeface="Calibri"/>
                <a:cs typeface="Calibri"/>
                <a:hlinkClick r:id="rId3"/>
              </a:rPr>
              <a:t>http://www.dbhds.virginia.gov/individuals-and-families/substance-abuse/revive</a:t>
            </a:r>
            <a:endParaRPr lang="en-US" sz="1800" dirty="0" smtClean="0">
              <a:latin typeface="Candara" pitchFamily="34" charset="0"/>
            </a:endParaRPr>
          </a:p>
          <a:p>
            <a:pPr marL="571500" indent="-571500" algn="ctr">
              <a:lnSpc>
                <a:spcPct val="90000"/>
              </a:lnSpc>
              <a:buNone/>
            </a:pPr>
            <a:endParaRPr lang="en-US" sz="3200" dirty="0" smtClean="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a:blip r:embed="rId4">
            <a:extLst/>
          </a:blip>
          <a:srcRect l="27302" r="27084" b="30741"/>
          <a:stretch>
            <a:fillRect/>
          </a:stretch>
        </p:blipFill>
        <p:spPr>
          <a:xfrm>
            <a:off x="6858000" y="479383"/>
            <a:ext cx="1929844" cy="538583"/>
          </a:xfrm>
          <a:prstGeom prst="rect">
            <a:avLst/>
          </a:prstGeom>
          <a:solidFill>
            <a:schemeClr val="bg1"/>
          </a:solid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843628"/>
            <a:ext cx="2209800" cy="2209800"/>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209800" y="3962400"/>
            <a:ext cx="2102127" cy="1938992"/>
          </a:xfrm>
          <a:prstGeom prst="rect">
            <a:avLst/>
          </a:prstGeom>
          <a:noFill/>
        </p:spPr>
        <p:txBody>
          <a:bodyPr wrap="square" rtlCol="0">
            <a:noAutofit/>
          </a:bodyPr>
          <a:lstStyle/>
          <a:p>
            <a:pPr rtl="0"/>
            <a:r>
              <a:rPr lang="zh-TW" sz="2400" b="1" i="0" u="none" strike="noStrike" dirty="0">
                <a:highlight>
                  <a:srgbClr val="000000">
                    <a:alpha val="0"/>
                  </a:srgbClr>
                </a:highlight>
                <a:latin typeface="Arial"/>
              </a:rPr>
              <a:t>完成今天</a:t>
            </a:r>
            <a:r>
              <a:rPr lang="zh-TW" sz="2400" b="1" i="0" u="none" strike="noStrike" dirty="0" smtClean="0">
                <a:highlight>
                  <a:srgbClr val="000000">
                    <a:alpha val="0"/>
                  </a:srgbClr>
                </a:highlight>
                <a:latin typeface="Arial"/>
              </a:rPr>
              <a:t>的</a:t>
            </a:r>
            <a:r>
              <a:rPr lang="en-US" altLang="zh-TW" sz="2400" b="1" i="0" u="none" strike="noStrike" dirty="0" smtClean="0">
                <a:highlight>
                  <a:srgbClr val="000000">
                    <a:alpha val="0"/>
                  </a:srgbClr>
                </a:highlight>
                <a:latin typeface="Arial"/>
              </a:rPr>
              <a:t/>
            </a:r>
            <a:br>
              <a:rPr lang="en-US" altLang="zh-TW" sz="2400" b="1" i="0" u="none" strike="noStrike" dirty="0" smtClean="0">
                <a:highlight>
                  <a:srgbClr val="000000">
                    <a:alpha val="0"/>
                  </a:srgbClr>
                </a:highlight>
                <a:latin typeface="Arial"/>
              </a:rPr>
            </a:br>
            <a:r>
              <a:rPr lang="zh-TW" sz="2400" b="1" i="0" u="none" strike="noStrike" dirty="0" smtClean="0">
                <a:highlight>
                  <a:srgbClr val="000000">
                    <a:alpha val="0"/>
                  </a:srgbClr>
                </a:highlight>
                <a:latin typeface="Arial"/>
              </a:rPr>
              <a:t>培</a:t>
            </a:r>
            <a:r>
              <a:rPr lang="zh-TW" sz="2400" b="1" i="0" u="none" strike="noStrike" dirty="0">
                <a:highlight>
                  <a:srgbClr val="000000">
                    <a:alpha val="0"/>
                  </a:srgbClr>
                </a:highlight>
                <a:latin typeface="Arial"/>
              </a:rPr>
              <a:t>訓評估！</a:t>
            </a:r>
            <a:endParaRPr lang="en-US" sz="2400" b="1" dirty="0"/>
          </a:p>
        </p:txBody>
      </p:sp>
      <p:sp>
        <p:nvSpPr>
          <p:cNvPr id="7" name="Rectangle 3"/>
          <p:cNvSpPr>
            <a:spLocks noChangeArrowheads="1"/>
          </p:cNvSpPr>
          <p:nvPr/>
        </p:nvSpPr>
        <p:spPr bwMode="auto">
          <a:xfrm>
            <a:off x="2590800" y="6135329"/>
            <a:ext cx="4953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TW" sz="1800" b="0" i="0" u="none" strike="noStrike" cap="none" normalizeH="0" baseline="0">
                <a:solidFill>
                  <a:srgbClr val="000000"/>
                </a:solidFill>
                <a:highlight>
                  <a:srgbClr val="000000">
                    <a:alpha val="0"/>
                  </a:srgbClr>
                </a:highlight>
                <a:latin typeface="Arial"/>
                <a:cs typeface="Arial"/>
                <a:hlinkClick r:id="rId6"/>
              </a:rPr>
              <a:t>https://ww.surveymonkey.com/r/SGL3NCX</a:t>
            </a:r>
            <a:endParaRPr kumimoji="0" lang="en-US" altLang="en-US" sz="1800" b="0" i="0" u="none" strike="noStrike" cap="none" normalizeH="0" baseline="0" smtClean="0">
              <a:ln>
                <a:noFill/>
              </a:ln>
              <a:solidFill>
                <a:sysClr val="windowText" lastClr="000000"/>
              </a:solidFill>
              <a:effectLst/>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82138" y="479383"/>
            <a:ext cx="7829550" cy="1356360"/>
          </a:xfrm>
        </p:spPr>
        <p:txBody>
          <a:bodyPr>
            <a:noAutofit/>
          </a:bodyPr>
          <a:lstStyle/>
          <a:p>
            <a:pPr rtl="0"/>
            <a:r>
              <a:rPr lang="zh-TW" sz="3600" b="0" i="0" u="none" strike="noStrike" dirty="0" smtClean="0">
                <a:highlight>
                  <a:srgbClr val="000000">
                    <a:alpha val="0"/>
                  </a:srgbClr>
                </a:highlight>
                <a:latin typeface="Calibri" pitchFamily="34" charset="0"/>
                <a:cs typeface="Calibri" pitchFamily="34" charset="0"/>
              </a:rPr>
              <a:t>藥</a:t>
            </a:r>
            <a:r>
              <a:rPr lang="zh-TW" sz="3600" b="0" i="0" u="none" strike="noStrike" dirty="0">
                <a:highlight>
                  <a:srgbClr val="000000">
                    <a:alpha val="0"/>
                  </a:srgbClr>
                </a:highlight>
                <a:latin typeface="Calibri" pitchFamily="34" charset="0"/>
                <a:cs typeface="Calibri" pitchFamily="34" charset="0"/>
              </a:rPr>
              <a:t>物過量反應中的法律保護</a:t>
            </a:r>
            <a:endParaRPr lang="en-US" sz="3600" b="0" dirty="0">
              <a:latin typeface="Calibri" pitchFamily="34" charset="0"/>
              <a:cs typeface="Calibri" pitchFamily="34" charset="0"/>
            </a:endParaRPr>
          </a:p>
        </p:txBody>
      </p:sp>
      <p:pic>
        <p:nvPicPr>
          <p:cNvPr id="4" name="Picture 3" descr="REVIVEBannerMay2015.jpg"/>
          <p:cNvPicPr>
            <a:picLocks noChangeAspect="1"/>
          </p:cNvPicPr>
          <p:nvPr/>
        </p:nvPicPr>
        <p:blipFill>
          <a:blip r:embed="rId3">
            <a:extLst/>
          </a:blip>
          <a:srcRect l="27302" r="27084" b="30741"/>
          <a:stretch>
            <a:fillRect/>
          </a:stretch>
        </p:blipFill>
        <p:spPr>
          <a:xfrm>
            <a:off x="6858000" y="479383"/>
            <a:ext cx="1929844" cy="538583"/>
          </a:xfrm>
          <a:prstGeom prst="rect">
            <a:avLst/>
          </a:prstGeom>
          <a:solidFill>
            <a:schemeClr val="bg1"/>
          </a:solidFill>
        </p:spPr>
      </p:pic>
      <p:sp>
        <p:nvSpPr>
          <p:cNvPr id="5" name="Content Placeholder 1"/>
          <p:cNvSpPr txBox="1"/>
          <p:nvPr/>
        </p:nvSpPr>
        <p:spPr>
          <a:xfrm>
            <a:off x="304800" y="1676400"/>
            <a:ext cx="8417128" cy="5181600"/>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a:lstStyle>
          <a:p>
            <a:pPr marL="0" indent="0" algn="just" rtl="0" fontAlgn="auto">
              <a:lnSpc>
                <a:spcPct val="110000"/>
              </a:lnSpc>
              <a:spcBef>
                <a:spcPct val="0"/>
              </a:spcBef>
              <a:spcAft>
                <a:spcPct val="0"/>
              </a:spcAft>
              <a:buFont typeface="Corbel" pitchFamily="34" charset="0"/>
              <a:buNone/>
              <a:tabLst>
                <a:tab pos="1371600" algn="l"/>
              </a:tabLst>
            </a:pPr>
            <a:r>
              <a:rPr lang="zh-TW" sz="2400" b="0" i="0" u="none" strike="noStrike" dirty="0">
                <a:highlight>
                  <a:srgbClr val="000000">
                    <a:alpha val="0"/>
                  </a:srgbClr>
                </a:highlight>
                <a:latin typeface="Calibri" pitchFamily="34" charset="0"/>
                <a:ea typeface="+mj-ea"/>
                <a:cs typeface="Calibri" pitchFamily="34" charset="0"/>
              </a:rPr>
              <a:t>弗吉尼亞州的</a:t>
            </a:r>
            <a:r>
              <a:rPr lang="zh-TW" sz="2400" b="0" i="0" u="none" strike="noStrike" dirty="0" smtClean="0">
                <a:highlight>
                  <a:srgbClr val="000000">
                    <a:alpha val="0"/>
                  </a:srgbClr>
                </a:highlight>
                <a:latin typeface="Calibri" pitchFamily="34" charset="0"/>
                <a:ea typeface="+mj-ea"/>
                <a:cs typeface="Calibri" pitchFamily="34" charset="0"/>
              </a:rPr>
              <a:t>《良好撒瑪利亞人法》</a:t>
            </a:r>
            <a:r>
              <a:rPr lang="zh-TW" sz="1600" b="0" i="0" u="none" strike="noStrike" dirty="0" smtClean="0">
                <a:highlight>
                  <a:srgbClr val="000000">
                    <a:alpha val="0"/>
                  </a:srgbClr>
                </a:highlight>
                <a:latin typeface="Calibri" pitchFamily="34" charset="0"/>
                <a:ea typeface="+mj-ea"/>
                <a:cs typeface="Calibri" pitchFamily="34" charset="0"/>
              </a:rPr>
              <a:t>（</a:t>
            </a:r>
            <a:r>
              <a:rPr lang="zh-TW" sz="1600" b="0" i="0" u="none" strike="noStrike" dirty="0">
                <a:highlight>
                  <a:srgbClr val="000000">
                    <a:alpha val="0"/>
                  </a:srgbClr>
                </a:highlight>
                <a:latin typeface="Calibri" pitchFamily="34" charset="0"/>
                <a:ea typeface="+mj-ea"/>
                <a:cs typeface="Calibri" pitchFamily="34" charset="0"/>
              </a:rPr>
              <a:t>適用於對過量用藥做出反應的任何非專業營救者）</a:t>
            </a:r>
          </a:p>
          <a:p>
            <a:pPr marL="0" indent="0" algn="just" fontAlgn="auto">
              <a:lnSpc>
                <a:spcPct val="110000"/>
              </a:lnSpc>
              <a:spcBef>
                <a:spcPct val="0"/>
              </a:spcBef>
              <a:spcAft>
                <a:spcPct val="0"/>
              </a:spcAft>
              <a:buFont typeface="Corbel" pitchFamily="34" charset="0"/>
              <a:buNone/>
              <a:tabLst>
                <a:tab pos="1371600" algn="l"/>
              </a:tabLst>
            </a:pPr>
            <a:endParaRPr lang="en-US" sz="1600" dirty="0" smtClean="0">
              <a:latin typeface="Calibri" pitchFamily="34" charset="0"/>
              <a:ea typeface="+mj-ea"/>
              <a:cs typeface="Calibri" pitchFamily="34" charset="0"/>
            </a:endParaRPr>
          </a:p>
          <a:p>
            <a:pPr marL="0" indent="0" algn="just" rtl="0" fontAlgn="auto">
              <a:lnSpc>
                <a:spcPct val="110000"/>
              </a:lnSpc>
              <a:spcBef>
                <a:spcPct val="0"/>
              </a:spcBef>
              <a:spcAft>
                <a:spcPct val="0"/>
              </a:spcAft>
              <a:buFont typeface="Corbel" pitchFamily="34" charset="0"/>
              <a:buNone/>
              <a:tabLst>
                <a:tab pos="1371600" algn="l"/>
              </a:tabLst>
            </a:pPr>
            <a:r>
              <a:rPr lang="zh-TW" sz="1600" b="0" i="0" u="none" strike="noStrike" dirty="0">
                <a:highlight>
                  <a:srgbClr val="000000">
                    <a:alpha val="0"/>
                  </a:srgbClr>
                </a:highlight>
                <a:latin typeface="Calibri" pitchFamily="34" charset="0"/>
                <a:ea typeface="+mj-ea"/>
                <a:cs typeface="Calibri" pitchFamily="34" charset="0"/>
              </a:rPr>
              <a:t>任何人：</a:t>
            </a:r>
          </a:p>
          <a:p>
            <a:pPr marL="0" indent="0" algn="just" fontAlgn="auto">
              <a:lnSpc>
                <a:spcPct val="110000"/>
              </a:lnSpc>
              <a:spcBef>
                <a:spcPct val="0"/>
              </a:spcBef>
              <a:spcAft>
                <a:spcPct val="0"/>
              </a:spcAft>
              <a:buFont typeface="Corbel" pitchFamily="34" charset="0"/>
              <a:buNone/>
              <a:tabLst>
                <a:tab pos="1371600" algn="l"/>
              </a:tabLst>
            </a:pPr>
            <a:endParaRPr lang="en-US" sz="1600" dirty="0">
              <a:latin typeface="Calibri" pitchFamily="34" charset="0"/>
              <a:ea typeface="+mj-ea"/>
              <a:cs typeface="Calibri" pitchFamily="34" charset="0"/>
            </a:endParaRPr>
          </a:p>
          <a:p>
            <a:pPr marL="0" indent="0" algn="just" rtl="0" fontAlgn="auto">
              <a:lnSpc>
                <a:spcPct val="110000"/>
              </a:lnSpc>
              <a:spcBef>
                <a:spcPct val="0"/>
              </a:spcBef>
              <a:spcAft>
                <a:spcPct val="0"/>
              </a:spcAft>
              <a:buNone/>
              <a:tabLst>
                <a:tab pos="1371600" algn="l"/>
              </a:tabLst>
            </a:pPr>
            <a:r>
              <a:rPr lang="zh-TW" sz="1600" b="0" i="0" u="none" strike="noStrike" dirty="0">
                <a:highlight>
                  <a:srgbClr val="000000">
                    <a:alpha val="0"/>
                  </a:srgbClr>
                </a:highlight>
                <a:latin typeface="Calibri" pitchFamily="34" charset="0"/>
                <a:ea typeface="+mj-ea"/>
                <a:cs typeface="Calibri" pitchFamily="34" charset="0"/>
              </a:rPr>
              <a:t>21. 按照第 </a:t>
            </a:r>
            <a:r>
              <a:rPr lang="zh-TW" sz="1600" b="0" i="0" u="none" strike="noStrike" dirty="0">
                <a:highlight>
                  <a:srgbClr val="000000">
                    <a:alpha val="0"/>
                  </a:srgbClr>
                </a:highlight>
                <a:latin typeface="Calibri" pitchFamily="34" charset="0"/>
                <a:ea typeface="+mj-ea"/>
                <a:cs typeface="Calibri" pitchFamily="34" charset="0"/>
                <a:hlinkClick r:id="rId4"/>
              </a:rPr>
              <a:t>54.1-3408</a:t>
            </a:r>
            <a:r>
              <a:rPr lang="zh-TW" sz="1600" b="0" i="0" u="none" strike="noStrike" dirty="0">
                <a:highlight>
                  <a:srgbClr val="000000">
                    <a:alpha val="0"/>
                  </a:srgbClr>
                </a:highlight>
                <a:latin typeface="Calibri" pitchFamily="34" charset="0"/>
                <a:ea typeface="+mj-ea"/>
                <a:cs typeface="Calibri" pitchFamily="34" charset="0"/>
              </a:rPr>
              <a:t> 節第 Z 小節的規定，對</a:t>
            </a:r>
            <a:r>
              <a:rPr lang="zh-TW" sz="1600" b="0" i="1" u="none" strike="noStrike" dirty="0">
                <a:highlight>
                  <a:srgbClr val="000000">
                    <a:alpha val="0"/>
                  </a:srgbClr>
                </a:highlight>
                <a:latin typeface="Calibri" pitchFamily="34" charset="0"/>
                <a:ea typeface="+mj-ea"/>
                <a:cs typeface="Calibri" pitchFamily="34" charset="0"/>
              </a:rPr>
              <a:t>被認為</a:t>
            </a:r>
            <a:r>
              <a:rPr lang="zh-TW" sz="1600" b="0" i="0" u="none" strike="noStrike" dirty="0">
                <a:highlight>
                  <a:srgbClr val="000000">
                    <a:alpha val="0"/>
                  </a:srgbClr>
                </a:highlight>
                <a:latin typeface="Calibri" pitchFamily="34" charset="0"/>
                <a:ea typeface="+mj-ea"/>
                <a:cs typeface="Calibri" pitchFamily="34" charset="0"/>
              </a:rPr>
              <a:t>正經歷或將要經歷威脅生命的鴉片類藥物過量的人士，真誠地給予用於過量用藥的納洛酮或其他鴉片類藥物拮抗劑的人士，不會因施用納洛酮或其他鴉片類藥物拮抗劑作逆轉藥物過量服用而作出或遺漏的任何行為造成的任何人身傷害承擔任何民事損害賠償，除非該作為或不作為是由於重大過失或故意和肆意的不當行為而造成的。</a:t>
            </a:r>
          </a:p>
          <a:p>
            <a:pPr marL="0" indent="0" algn="just" fontAlgn="auto">
              <a:lnSpc>
                <a:spcPct val="110000"/>
              </a:lnSpc>
              <a:spcBef>
                <a:spcPct val="0"/>
              </a:spcBef>
              <a:spcAft>
                <a:spcPct val="0"/>
              </a:spcAft>
              <a:buNone/>
              <a:tabLst>
                <a:tab pos="1371600" algn="l"/>
              </a:tabLst>
            </a:pPr>
            <a:endParaRPr lang="en-US" sz="1600" dirty="0" smtClean="0">
              <a:latin typeface="Calibri" pitchFamily="34" charset="0"/>
              <a:ea typeface="+mj-ea"/>
              <a:cs typeface="Calibri" pitchFamily="34" charset="0"/>
            </a:endParaRPr>
          </a:p>
          <a:p>
            <a:pPr marL="0" indent="0" algn="just" rtl="0" fontAlgn="auto">
              <a:lnSpc>
                <a:spcPct val="110000"/>
              </a:lnSpc>
              <a:spcBef>
                <a:spcPct val="0"/>
              </a:spcBef>
              <a:spcAft>
                <a:spcPct val="0"/>
              </a:spcAft>
              <a:buNone/>
              <a:tabLst>
                <a:tab pos="1371600" algn="l"/>
              </a:tabLst>
            </a:pPr>
            <a:r>
              <a:rPr lang="zh-TW" sz="1600" b="0" i="0" u="none" strike="noStrike" dirty="0">
                <a:highlight>
                  <a:srgbClr val="000000">
                    <a:alpha val="0"/>
                  </a:srgbClr>
                </a:highlight>
                <a:latin typeface="Calibri" pitchFamily="34" charset="0"/>
                <a:ea typeface="+mj-ea"/>
                <a:cs typeface="Calibri" pitchFamily="34" charset="0"/>
              </a:rPr>
              <a:t>第 </a:t>
            </a:r>
            <a:r>
              <a:rPr lang="zh-TW" sz="1600" b="0" i="0" u="none" strike="noStrike" dirty="0">
                <a:highlight>
                  <a:srgbClr val="000000">
                    <a:alpha val="0"/>
                  </a:srgbClr>
                </a:highlight>
                <a:latin typeface="Calibri" pitchFamily="34" charset="0"/>
                <a:ea typeface="+mj-ea"/>
                <a:cs typeface="Calibri" pitchFamily="34" charset="0"/>
                <a:hlinkClick r:id="rId4"/>
              </a:rPr>
              <a:t>54.1-3408</a:t>
            </a:r>
            <a:r>
              <a:rPr lang="zh-TW" sz="1600" b="0" i="0" u="none" strike="noStrike" dirty="0">
                <a:highlight>
                  <a:srgbClr val="000000">
                    <a:alpha val="0"/>
                  </a:srgbClr>
                </a:highlight>
                <a:latin typeface="Calibri" pitchFamily="34" charset="0"/>
                <a:ea typeface="+mj-ea"/>
                <a:cs typeface="Calibri" pitchFamily="34" charset="0"/>
              </a:rPr>
              <a:t> 節的第 Z 小節：</a:t>
            </a:r>
          </a:p>
          <a:p>
            <a:pPr marL="0" indent="0" algn="just" fontAlgn="auto">
              <a:lnSpc>
                <a:spcPct val="110000"/>
              </a:lnSpc>
              <a:spcBef>
                <a:spcPct val="0"/>
              </a:spcBef>
              <a:spcAft>
                <a:spcPct val="0"/>
              </a:spcAft>
              <a:buNone/>
              <a:tabLst>
                <a:tab pos="1371600" algn="l"/>
              </a:tabLst>
            </a:pPr>
            <a:endParaRPr lang="en-US" sz="1600" b="1" dirty="0">
              <a:latin typeface="Calibri" pitchFamily="34" charset="0"/>
              <a:ea typeface="+mj-ea"/>
              <a:cs typeface="Calibri" pitchFamily="34" charset="0"/>
            </a:endParaRPr>
          </a:p>
          <a:p>
            <a:pPr marL="0" indent="0" algn="just" rtl="0" fontAlgn="auto">
              <a:lnSpc>
                <a:spcPct val="110000"/>
              </a:lnSpc>
              <a:spcBef>
                <a:spcPct val="0"/>
              </a:spcBef>
              <a:spcAft>
                <a:spcPct val="0"/>
              </a:spcAft>
              <a:buNone/>
              <a:tabLst>
                <a:tab pos="1371600" algn="l"/>
              </a:tabLst>
            </a:pPr>
            <a:r>
              <a:rPr lang="zh-TW" sz="1600" b="0" i="0" u="none" strike="noStrike" dirty="0">
                <a:highlight>
                  <a:srgbClr val="000000">
                    <a:alpha val="0"/>
                  </a:srgbClr>
                </a:highlight>
                <a:latin typeface="Calibri" pitchFamily="34" charset="0"/>
                <a:ea typeface="+mj-ea"/>
                <a:cs typeface="Calibri" pitchFamily="34" charset="0"/>
              </a:rPr>
              <a:t>Z. </a:t>
            </a:r>
            <a:r>
              <a:rPr lang="zh-TW" sz="1600" b="0" i="0" u="sng" strike="noStrike" dirty="0">
                <a:highlight>
                  <a:srgbClr val="000000">
                    <a:alpha val="0"/>
                  </a:srgbClr>
                </a:highlight>
                <a:latin typeface="Calibri" pitchFamily="34" charset="0"/>
                <a:ea typeface="+mj-ea"/>
                <a:cs typeface="Calibri" pitchFamily="34" charset="0"/>
              </a:rPr>
              <a:t>未獲</a:t>
            </a:r>
            <a:r>
              <a:rPr lang="zh-TW" sz="1600" b="0" i="0" u="none" strike="noStrike" dirty="0">
                <a:highlight>
                  <a:srgbClr val="000000">
                    <a:alpha val="0"/>
                  </a:srgbClr>
                </a:highlight>
                <a:latin typeface="Calibri" pitchFamily="34" charset="0"/>
                <a:ea typeface="+mj-ea"/>
                <a:cs typeface="Calibri" pitchFamily="34" charset="0"/>
              </a:rPr>
              <a:t>授權施用納洛酮或用於逆轉用藥過量的其他鴉片類拮抗劑的人士，可對據信正在或即將出現危及生命的鴉片類過量的人</a:t>
            </a:r>
            <a:r>
              <a:rPr lang="zh-TW" sz="1600" b="0" i="0" u="sng" strike="noStrike" dirty="0">
                <a:highlight>
                  <a:srgbClr val="000000">
                    <a:alpha val="0"/>
                  </a:srgbClr>
                </a:highlight>
                <a:latin typeface="Calibri" pitchFamily="34" charset="0"/>
                <a:ea typeface="+mj-ea"/>
                <a:cs typeface="Calibri" pitchFamily="34" charset="0"/>
              </a:rPr>
              <a:t>施用納洛酮</a:t>
            </a:r>
            <a:r>
              <a:rPr lang="zh-TW" sz="1600" b="0" i="0" u="none" strike="noStrike" dirty="0">
                <a:highlight>
                  <a:srgbClr val="000000">
                    <a:alpha val="0"/>
                  </a:srgbClr>
                </a:highlight>
                <a:latin typeface="Calibri" pitchFamily="34" charset="0"/>
                <a:ea typeface="+mj-ea"/>
                <a:cs typeface="Calibri" pitchFamily="34" charset="0"/>
              </a:rPr>
              <a:t>或用於逆轉用藥過量的其他鴉片類拮抗劑。</a:t>
            </a:r>
          </a:p>
          <a:p>
            <a:pPr marL="0" indent="0" fontAlgn="auto">
              <a:lnSpc>
                <a:spcPct val="110000"/>
              </a:lnSpc>
              <a:spcBef>
                <a:spcPct val="0"/>
              </a:spcBef>
              <a:spcAft>
                <a:spcPct val="0"/>
              </a:spcAft>
              <a:buNone/>
              <a:tabLst>
                <a:tab pos="1371600" algn="l"/>
              </a:tabLst>
            </a:pPr>
            <a:endParaRPr lang="en-US" sz="1600" dirty="0" smtClean="0">
              <a:latin typeface="Calibri" pitchFamily="34" charset="0"/>
              <a:ea typeface="+mj-ea"/>
              <a:cs typeface="Calibri" pitchFamily="34" charset="0"/>
            </a:endParaRPr>
          </a:p>
          <a:p>
            <a:pPr marL="0" indent="0" fontAlgn="auto">
              <a:lnSpc>
                <a:spcPct val="110000"/>
              </a:lnSpc>
              <a:spcBef>
                <a:spcPct val="0"/>
              </a:spcBef>
              <a:spcAft>
                <a:spcPct val="0"/>
              </a:spcAft>
              <a:buFont typeface="Corbel" pitchFamily="34" charset="0"/>
              <a:buNone/>
              <a:tabLst>
                <a:tab pos="1371600" algn="l"/>
              </a:tabLst>
            </a:pPr>
            <a:endParaRPr lang="en-US" sz="1400" dirty="0" smtClean="0">
              <a:latin typeface="Calibri" pitchFamily="34" charset="0"/>
              <a:ea typeface="+mj-ea"/>
              <a:cs typeface="Calibri" pitchFamily="34" charset="0"/>
            </a:endParaRPr>
          </a:p>
        </p:txBody>
      </p:sp>
    </p:spTree>
  </p:cSld>
  <p:clrMapOvr>
    <a:masterClrMapping/>
  </p:clrMapOvr>
  <p:transition advTm="20058"/>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marL="571500" indent="-571500" algn="ctr" rtl="0">
              <a:lnSpc>
                <a:spcPct val="120000"/>
              </a:lnSpc>
              <a:spcBef>
                <a:spcPct val="0"/>
              </a:spcBef>
            </a:pPr>
            <a:r>
              <a:rPr lang="zh-TW" sz="3600" b="0" i="0" u="none" strike="noStrike">
                <a:highlight>
                  <a:srgbClr val="000000">
                    <a:alpha val="0"/>
                  </a:srgbClr>
                </a:highlight>
                <a:latin typeface="Calibri"/>
                <a:cs typeface="Calibri"/>
              </a:rPr>
              <a:t>致謝</a:t>
            </a:r>
          </a:p>
        </p:txBody>
      </p:sp>
      <p:sp>
        <p:nvSpPr>
          <p:cNvPr id="120835" name="Rectangle 3"/>
          <p:cNvSpPr>
            <a:spLocks noGrp="1" noChangeArrowheads="1"/>
          </p:cNvSpPr>
          <p:nvPr>
            <p:ph idx="1"/>
          </p:nvPr>
        </p:nvSpPr>
        <p:spPr>
          <a:xfrm>
            <a:off x="457200" y="1676400"/>
            <a:ext cx="8229600" cy="4953000"/>
          </a:xfrm>
        </p:spPr>
        <p:txBody>
          <a:bodyPr>
            <a:noAutofit/>
          </a:bodyPr>
          <a:lstStyle/>
          <a:p>
            <a:pPr marL="0" indent="0" rtl="0">
              <a:spcBef>
                <a:spcPct val="0"/>
              </a:spcBef>
              <a:buNone/>
            </a:pPr>
            <a:r>
              <a:rPr lang="zh-TW" sz="1500" b="0" i="0" u="none" strike="noStrike" dirty="0">
                <a:highlight>
                  <a:srgbClr val="000000">
                    <a:alpha val="0"/>
                  </a:srgbClr>
                </a:highlight>
                <a:latin typeface="Calibri"/>
                <a:cs typeface="Calibri"/>
              </a:rPr>
              <a:t>沒有許多公共和私人合作夥伴的幫助是不可能實行REVIVE!，DBHDS 在此感謝他們的寶貴幫助：</a:t>
            </a:r>
            <a:endParaRPr lang="en-US" sz="1500" dirty="0" smtClean="0">
              <a:latin typeface="Calibri" panose="020F0502020204030204" pitchFamily="34" charset="0"/>
              <a:cs typeface="Calibri" panose="020F0502020204030204" pitchFamily="34" charset="0"/>
            </a:endParaRPr>
          </a:p>
          <a:p>
            <a:pPr marL="0" indent="0">
              <a:spcBef>
                <a:spcPct val="0"/>
              </a:spcBef>
              <a:buNone/>
            </a:pPr>
            <a:endParaRPr lang="en-US" sz="1500" dirty="0">
              <a:latin typeface="Calibri" panose="020F0502020204030204" pitchFamily="34" charset="0"/>
              <a:cs typeface="Calibri" panose="020F0502020204030204" pitchFamily="34" charset="0"/>
            </a:endParaRP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波士頓公共衛生委員會司法協助局</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芝加哥復甦聯盟</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克里斯·阿特伍德基金會</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代表 John </a:t>
            </a:r>
            <a:r>
              <a:rPr lang="zh-TW" sz="1500" b="0" i="0" u="none" strike="noStrike" dirty="0" smtClean="0">
                <a:highlight>
                  <a:srgbClr val="000000">
                    <a:alpha val="0"/>
                  </a:srgbClr>
                </a:highlight>
                <a:latin typeface="Calibri"/>
                <a:cs typeface="Calibri"/>
              </a:rPr>
              <a:t>O</a:t>
            </a:r>
            <a:r>
              <a:rPr lang="en-US" altLang="zh-TW" sz="1500" b="0" i="0" u="none" strike="noStrike" dirty="0" smtClean="0">
                <a:highlight>
                  <a:srgbClr val="000000">
                    <a:alpha val="0"/>
                  </a:srgbClr>
                </a:highlight>
                <a:latin typeface="Calibri"/>
                <a:cs typeface="Calibri"/>
              </a:rPr>
              <a:t>’</a:t>
            </a:r>
            <a:r>
              <a:rPr lang="zh-TW" sz="1500" b="0" i="0" u="none" strike="noStrike" dirty="0" smtClean="0">
                <a:highlight>
                  <a:srgbClr val="000000">
                    <a:alpha val="0"/>
                  </a:srgbClr>
                </a:highlight>
                <a:latin typeface="Calibri"/>
                <a:cs typeface="Calibri"/>
              </a:rPr>
              <a:t>Bannon</a:t>
            </a:r>
            <a:r>
              <a:rPr lang="zh-TW" sz="1500" b="0" i="0" u="none" strike="noStrike" dirty="0">
                <a:highlight>
                  <a:srgbClr val="000000">
                    <a:alpha val="0"/>
                  </a:srgbClr>
                </a:highlight>
                <a:latin typeface="Calibri"/>
                <a:cs typeface="Calibri"/>
              </a:rPr>
              <a:t>，R-73</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Joanna Eller</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減少危害聯盟</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麥申基金會</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馬薩諸塞州公共衛生部</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摩特諾瑪縣 (OR) 衛生署</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紐約市心理衛生學院</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紐約州刑事司法服務部</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埃德·奧林格</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西南弗吉尼亞的 One Care</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拉撒路計劃</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弗吉尼亞州 SAARA 恢復中心</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舊金山衛生部 /DOPE 項目</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華盛頓大學酒精與藥物濫用研究所</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弗吉尼亞刑事司法服務部</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弗吉尼亞衛生部</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弗吉尼亞衛生專業部</a:t>
            </a:r>
          </a:p>
          <a:p>
            <a:pPr marL="148590" indent="-285750" rtl="0">
              <a:spcBef>
                <a:spcPct val="0"/>
              </a:spcBef>
              <a:buFont typeface="Symbol" panose="05050102010706020507" pitchFamily="18" charset="2"/>
              <a:buChar char=""/>
            </a:pPr>
            <a:r>
              <a:rPr lang="zh-TW" sz="1500" b="0" i="0" u="none" strike="noStrike" dirty="0">
                <a:highlight>
                  <a:srgbClr val="000000">
                    <a:alpha val="0"/>
                  </a:srgbClr>
                </a:highlight>
                <a:latin typeface="Calibri"/>
                <a:cs typeface="Calibri"/>
              </a:rPr>
              <a:t>弗吉尼亞減少危害聯盟</a:t>
            </a:r>
          </a:p>
          <a:p>
            <a:pPr marL="571500" indent="-571500">
              <a:lnSpc>
                <a:spcPct val="90000"/>
              </a:lnSpc>
              <a:buNone/>
            </a:pPr>
            <a:endParaRPr lang="en-US" sz="3200" dirty="0" smtClean="0">
              <a:latin typeface="Candara" pitchFamily="34" charset="0"/>
            </a:endParaRPr>
          </a:p>
          <a:p>
            <a:pPr marL="571500" indent="-571500">
              <a:lnSpc>
                <a:spcPct val="90000"/>
              </a:lnSpc>
              <a:buNone/>
            </a:pPr>
            <a:endParaRPr lang="en-US" sz="3200" dirty="0">
              <a:latin typeface="Candara" pitchFamily="34" charset="0"/>
            </a:endParaRPr>
          </a:p>
        </p:txBody>
      </p:sp>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569"/>
            <a:ext cx="8686800" cy="4572000"/>
          </a:xfrm>
        </p:spPr>
        <p:txBody>
          <a:bodyPr>
            <a:noAutofit/>
          </a:bodyPr>
          <a:lstStyle/>
          <a:p>
            <a:pPr marL="34290" indent="0" algn="just" rtl="0" fontAlgn="base">
              <a:lnSpc>
                <a:spcPct val="120000"/>
              </a:lnSpc>
              <a:spcBef>
                <a:spcPct val="0"/>
              </a:spcBef>
              <a:buNone/>
            </a:pPr>
            <a:r>
              <a:rPr lang="zh-TW" sz="1500" b="0" i="0" u="none" strike="noStrike" dirty="0">
                <a:highlight>
                  <a:srgbClr val="000000">
                    <a:alpha val="0"/>
                  </a:srgbClr>
                </a:highlight>
                <a:latin typeface="Calibri"/>
                <a:cs typeface="Calibri"/>
              </a:rPr>
              <a:t>任何人不得因以下原因而被逮捕或起訴：</a:t>
            </a:r>
            <a:endParaRPr lang="en-US" sz="1500" dirty="0" smtClean="0">
              <a:latin typeface="Calibri" panose="020F0502020204030204" pitchFamily="34" charset="0"/>
              <a:cs typeface="Calibri" panose="020F0502020204030204" pitchFamily="34" charset="0"/>
            </a:endParaRPr>
          </a:p>
          <a:p>
            <a:pPr algn="just" rtl="0" fontAlgn="base">
              <a:lnSpc>
                <a:spcPct val="120000"/>
              </a:lnSpc>
              <a:spcBef>
                <a:spcPct val="0"/>
              </a:spcBef>
            </a:pPr>
            <a:r>
              <a:rPr lang="zh-TW" sz="1500" b="0" i="0" u="none" strike="noStrike" dirty="0">
                <a:highlight>
                  <a:srgbClr val="000000">
                    <a:alpha val="0"/>
                  </a:srgbClr>
                </a:highlight>
                <a:latin typeface="Calibri"/>
                <a:cs typeface="Calibri"/>
              </a:rPr>
              <a:t>根據第 </a:t>
            </a:r>
            <a:r>
              <a:rPr lang="zh-TW" sz="1500" b="0" i="0" u="none" strike="noStrike" dirty="0">
                <a:highlight>
                  <a:srgbClr val="000000">
                    <a:alpha val="0"/>
                  </a:srgbClr>
                </a:highlight>
                <a:latin typeface="Calibri"/>
                <a:cs typeface="Calibri"/>
                <a:hlinkClick r:id="rId2"/>
              </a:rPr>
              <a:t>4.1-305</a:t>
            </a:r>
            <a:r>
              <a:rPr lang="zh-TW" sz="1500" b="0" i="0" u="none" strike="noStrike" dirty="0">
                <a:highlight>
                  <a:srgbClr val="000000">
                    <a:alpha val="0"/>
                  </a:srgbClr>
                </a:highlight>
                <a:latin typeface="Calibri"/>
                <a:cs typeface="Calibri"/>
              </a:rPr>
              <a:t> 節非法購買、擁有或飲酒，</a:t>
            </a:r>
            <a:endParaRPr lang="en-US" sz="1500" dirty="0" smtClean="0">
              <a:latin typeface="Calibri" panose="020F0502020204030204" pitchFamily="34" charset="0"/>
              <a:cs typeface="Calibri" panose="020F0502020204030204" pitchFamily="34" charset="0"/>
            </a:endParaRPr>
          </a:p>
          <a:p>
            <a:pPr algn="just" rtl="0" fontAlgn="base">
              <a:lnSpc>
                <a:spcPct val="120000"/>
              </a:lnSpc>
              <a:spcBef>
                <a:spcPct val="0"/>
              </a:spcBef>
            </a:pPr>
            <a:r>
              <a:rPr lang="zh-TW" sz="1500" b="0" i="0" u="none" strike="noStrike" dirty="0">
                <a:highlight>
                  <a:srgbClr val="000000">
                    <a:alpha val="0"/>
                  </a:srgbClr>
                </a:highlight>
                <a:latin typeface="Calibri"/>
                <a:cs typeface="Calibri"/>
              </a:rPr>
              <a:t>擁有第 </a:t>
            </a:r>
            <a:r>
              <a:rPr lang="zh-TW" sz="1500" b="0" i="0" u="none" strike="noStrike" dirty="0">
                <a:highlight>
                  <a:srgbClr val="000000">
                    <a:alpha val="0"/>
                  </a:srgbClr>
                </a:highlight>
                <a:latin typeface="Calibri"/>
                <a:cs typeface="Calibri"/>
                <a:hlinkClick r:id="rId3"/>
              </a:rPr>
              <a:t>18.2-250</a:t>
            </a:r>
            <a:r>
              <a:rPr lang="zh-TW" sz="1500" b="0" i="0" u="none" strike="noStrike" dirty="0">
                <a:highlight>
                  <a:srgbClr val="000000">
                    <a:alpha val="0"/>
                  </a:srgbClr>
                </a:highlight>
                <a:latin typeface="Calibri"/>
                <a:cs typeface="Calibri"/>
              </a:rPr>
              <a:t> 節規定的受控物質，</a:t>
            </a:r>
            <a:endParaRPr lang="en-US" sz="1500" dirty="0" smtClean="0">
              <a:latin typeface="Calibri" panose="020F0502020204030204" pitchFamily="34" charset="0"/>
              <a:cs typeface="Calibri" panose="020F0502020204030204" pitchFamily="34" charset="0"/>
            </a:endParaRPr>
          </a:p>
          <a:p>
            <a:pPr algn="just" rtl="0" fontAlgn="base">
              <a:lnSpc>
                <a:spcPct val="120000"/>
              </a:lnSpc>
              <a:spcBef>
                <a:spcPct val="0"/>
              </a:spcBef>
            </a:pPr>
            <a:r>
              <a:rPr lang="zh-TW" sz="1500" b="0" i="0" u="none" strike="noStrike" dirty="0">
                <a:highlight>
                  <a:srgbClr val="000000">
                    <a:alpha val="0"/>
                  </a:srgbClr>
                </a:highlight>
                <a:latin typeface="Calibri"/>
                <a:cs typeface="Calibri"/>
              </a:rPr>
              <a:t>根據第 </a:t>
            </a:r>
            <a:r>
              <a:rPr lang="zh-TW" sz="1500" b="0" i="0" u="none" strike="noStrike" dirty="0">
                <a:highlight>
                  <a:srgbClr val="000000">
                    <a:alpha val="0"/>
                  </a:srgbClr>
                </a:highlight>
                <a:latin typeface="Calibri"/>
                <a:cs typeface="Calibri"/>
                <a:hlinkClick r:id="rId4"/>
              </a:rPr>
              <a:t>18.2-250.1</a:t>
            </a:r>
            <a:r>
              <a:rPr lang="zh-TW" sz="1500" b="0" i="0" u="none" strike="noStrike" dirty="0">
                <a:highlight>
                  <a:srgbClr val="000000">
                    <a:alpha val="0"/>
                  </a:srgbClr>
                </a:highlight>
                <a:latin typeface="Calibri"/>
                <a:cs typeface="Calibri"/>
              </a:rPr>
              <a:t> 節擁有大麻，根據第 </a:t>
            </a:r>
            <a:r>
              <a:rPr lang="zh-TW" sz="1500" b="0" i="0" u="none" strike="noStrike" dirty="0">
                <a:highlight>
                  <a:srgbClr val="000000">
                    <a:alpha val="0"/>
                  </a:srgbClr>
                </a:highlight>
                <a:latin typeface="Calibri"/>
                <a:cs typeface="Calibri"/>
                <a:hlinkClick r:id="rId5"/>
              </a:rPr>
              <a:t>18.2-388</a:t>
            </a:r>
            <a:r>
              <a:rPr lang="zh-TW" sz="1500" b="0" i="0" u="none" strike="noStrike" dirty="0">
                <a:highlight>
                  <a:srgbClr val="000000">
                    <a:alpha val="0"/>
                  </a:srgbClr>
                </a:highlight>
                <a:latin typeface="Calibri"/>
                <a:cs typeface="Calibri"/>
              </a:rPr>
              <a:t> 節在公共場所吸毒，</a:t>
            </a:r>
            <a:endParaRPr lang="en-US" sz="1500" dirty="0" smtClean="0">
              <a:latin typeface="Calibri" panose="020F0502020204030204" pitchFamily="34" charset="0"/>
              <a:cs typeface="Calibri" panose="020F0502020204030204" pitchFamily="34" charset="0"/>
            </a:endParaRPr>
          </a:p>
          <a:p>
            <a:pPr algn="just" rtl="0" fontAlgn="base">
              <a:lnSpc>
                <a:spcPct val="120000"/>
              </a:lnSpc>
              <a:spcBef>
                <a:spcPct val="0"/>
              </a:spcBef>
            </a:pPr>
            <a:r>
              <a:rPr lang="zh-TW" sz="1500" b="0" i="0" u="none" strike="noStrike" dirty="0">
                <a:highlight>
                  <a:srgbClr val="000000">
                    <a:alpha val="0"/>
                  </a:srgbClr>
                </a:highlight>
                <a:latin typeface="Calibri"/>
                <a:cs typeface="Calibri"/>
              </a:rPr>
              <a:t>或擁有根據第 </a:t>
            </a:r>
            <a:r>
              <a:rPr lang="zh-TW" sz="1500" b="0" i="0" u="none" strike="noStrike" dirty="0">
                <a:highlight>
                  <a:srgbClr val="000000">
                    <a:alpha val="0"/>
                  </a:srgbClr>
                </a:highlight>
                <a:latin typeface="Calibri"/>
                <a:cs typeface="Calibri"/>
                <a:hlinkClick r:id="rId6"/>
              </a:rPr>
              <a:t>54.1-3466</a:t>
            </a:r>
            <a:r>
              <a:rPr lang="zh-TW" sz="1500" b="0" i="0" u="none" strike="noStrike" dirty="0">
                <a:highlight>
                  <a:srgbClr val="000000">
                    <a:alpha val="0"/>
                  </a:srgbClr>
                </a:highlight>
                <a:latin typeface="Calibri"/>
                <a:cs typeface="Calibri"/>
              </a:rPr>
              <a:t> 節規定的受管控用具：</a:t>
            </a:r>
          </a:p>
          <a:p>
            <a:pPr marL="34290" indent="0" algn="just" rtl="0" fontAlgn="base">
              <a:lnSpc>
                <a:spcPct val="120000"/>
              </a:lnSpc>
              <a:spcBef>
                <a:spcPct val="0"/>
              </a:spcBef>
              <a:buNone/>
            </a:pPr>
            <a:r>
              <a:rPr lang="zh-TW" sz="1500" b="0" i="0" u="none" strike="noStrike" dirty="0">
                <a:highlight>
                  <a:srgbClr val="000000">
                    <a:alpha val="0"/>
                  </a:srgbClr>
                </a:highlight>
                <a:latin typeface="Calibri"/>
                <a:cs typeface="Calibri"/>
              </a:rPr>
              <a:t>1. 該人(i) 善意地尋求或獲得緊急醫療照顧，(a) 如果他本人用藥過量，或 (b) 如果另一個人用藥過量，或 (ii) 用藥過量，另一個人善意地尋求或獲得緊急醫療照顧…</a:t>
            </a:r>
            <a:endParaRPr lang="en-US" sz="1500" dirty="0">
              <a:latin typeface="Calibri" panose="020F0502020204030204" pitchFamily="34" charset="0"/>
              <a:cs typeface="Calibri" panose="020F0502020204030204" pitchFamily="34" charset="0"/>
            </a:endParaRPr>
          </a:p>
          <a:p>
            <a:pPr marL="34290" indent="0" algn="just" rtl="0" fontAlgn="base">
              <a:lnSpc>
                <a:spcPct val="120000"/>
              </a:lnSpc>
              <a:spcBef>
                <a:spcPct val="0"/>
              </a:spcBef>
              <a:buNone/>
            </a:pPr>
            <a:r>
              <a:rPr lang="zh-TW" sz="1500" b="0" i="0" u="none" strike="noStrike" dirty="0">
                <a:highlight>
                  <a:srgbClr val="000000">
                    <a:alpha val="0"/>
                  </a:srgbClr>
                </a:highlight>
                <a:latin typeface="Calibri"/>
                <a:cs typeface="Calibri"/>
              </a:rPr>
              <a:t>2. 此類人員留在服藥過量的現場，或他或需要緊急醫療護理的人員被運送到的其他任何地點，直到執法人員對服藥過量的報告做出回應。如果在服藥過量的現場或其他地點沒有執法人員，則該人應與本協議另有規定的執法部門合作；</a:t>
            </a:r>
          </a:p>
          <a:p>
            <a:pPr marL="34290" indent="0" algn="just" rtl="0" fontAlgn="base">
              <a:lnSpc>
                <a:spcPct val="120000"/>
              </a:lnSpc>
              <a:spcBef>
                <a:spcPct val="0"/>
              </a:spcBef>
              <a:buNone/>
            </a:pPr>
            <a:r>
              <a:rPr lang="zh-TW" sz="1500" b="0" i="0" u="none" strike="noStrike" dirty="0">
                <a:highlight>
                  <a:srgbClr val="000000">
                    <a:alpha val="0"/>
                  </a:srgbClr>
                </a:highlight>
                <a:latin typeface="Calibri"/>
                <a:cs typeface="Calibri"/>
              </a:rPr>
              <a:t>3. 該人向執法人員反映自己的身份，執法人員對藥物過量的報告作出了回應；和</a:t>
            </a:r>
          </a:p>
          <a:p>
            <a:pPr marL="34290" indent="0" algn="just" rtl="0" fontAlgn="base">
              <a:lnSpc>
                <a:spcPct val="120000"/>
              </a:lnSpc>
              <a:spcBef>
                <a:spcPct val="0"/>
              </a:spcBef>
              <a:buNone/>
            </a:pPr>
            <a:r>
              <a:rPr lang="zh-TW" sz="1500" b="0" i="0" u="none" strike="noStrike" dirty="0">
                <a:highlight>
                  <a:srgbClr val="000000">
                    <a:alpha val="0"/>
                  </a:srgbClr>
                </a:highlight>
                <a:latin typeface="Calibri"/>
                <a:cs typeface="Calibri"/>
              </a:rPr>
              <a:t>4. 本節所列舉的起訴犯罪的證據是由於個人尋求或獲得緊急醫療照顧而獲得的。</a:t>
            </a:r>
          </a:p>
          <a:p>
            <a:pPr marL="34290" indent="0" algn="just" rtl="0" fontAlgn="base">
              <a:lnSpc>
                <a:spcPct val="120000"/>
              </a:lnSpc>
              <a:spcBef>
                <a:spcPct val="0"/>
              </a:spcBef>
              <a:buNone/>
            </a:pPr>
            <a:r>
              <a:rPr lang="zh-TW" sz="1500" b="1" i="0" u="none" strike="noStrike" dirty="0">
                <a:highlight>
                  <a:srgbClr val="000000">
                    <a:alpha val="0"/>
                  </a:srgbClr>
                </a:highlight>
                <a:latin typeface="Calibri"/>
                <a:cs typeface="Calibri"/>
              </a:rPr>
              <a:t>注意：</a:t>
            </a:r>
            <a:r>
              <a:rPr lang="zh-TW" sz="1500" b="0" i="0" u="none" strike="noStrike" dirty="0">
                <a:highlight>
                  <a:srgbClr val="000000">
                    <a:alpha val="0"/>
                  </a:srgbClr>
                </a:highlight>
                <a:latin typeface="Calibri"/>
                <a:cs typeface="Calibri"/>
              </a:rPr>
              <a:t>C. 本節的規定不適用於…在執行搜查令期間或在進行合法搜查或合法逮捕期間。</a:t>
            </a:r>
            <a:endParaRPr lang="en-US" sz="1500" dirty="0">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a:blip r:embed="rId7">
            <a:extLst/>
          </a:blip>
          <a:srcRect l="27302" r="27084" b="30741"/>
          <a:stretch>
            <a:fillRect/>
          </a:stretch>
        </p:blipFill>
        <p:spPr>
          <a:xfrm>
            <a:off x="6985556" y="283332"/>
            <a:ext cx="1929844" cy="538583"/>
          </a:xfrm>
          <a:prstGeom prst="rect">
            <a:avLst/>
          </a:prstGeom>
          <a:solidFill>
            <a:schemeClr val="bg1"/>
          </a:solidFill>
        </p:spPr>
      </p:pic>
      <p:sp>
        <p:nvSpPr>
          <p:cNvPr id="6" name="Rectangle 5"/>
          <p:cNvSpPr/>
          <p:nvPr/>
        </p:nvSpPr>
        <p:spPr>
          <a:xfrm>
            <a:off x="228600" y="552623"/>
            <a:ext cx="8534400" cy="1323439"/>
          </a:xfrm>
          <a:prstGeom prst="rect">
            <a:avLst/>
          </a:prstGeom>
        </p:spPr>
        <p:txBody>
          <a:bodyPr wrap="square">
            <a:noAutofit/>
          </a:bodyPr>
          <a:lstStyle/>
          <a:p>
            <a:pPr rtl="0"/>
            <a:r>
              <a:rPr lang="zh-TW" sz="3600" b="0" i="0" u="none" strike="noStrike" dirty="0">
                <a:highlight>
                  <a:srgbClr val="000000">
                    <a:alpha val="0"/>
                  </a:srgbClr>
                </a:highlight>
                <a:latin typeface="Calibri"/>
                <a:cs typeface="Calibri"/>
              </a:rPr>
              <a:t>安全報告藥物過量</a:t>
            </a:r>
          </a:p>
          <a:p>
            <a:pPr rtl="0"/>
            <a:r>
              <a:rPr lang="zh-TW" sz="2400" b="0" i="0" u="none" strike="noStrike" dirty="0">
                <a:highlight>
                  <a:srgbClr val="000000">
                    <a:alpha val="0"/>
                  </a:srgbClr>
                </a:highlight>
                <a:latin typeface="Calibri"/>
                <a:cs typeface="Calibri"/>
              </a:rPr>
              <a:t>（適用於涉及過量用藥情況的人士）</a:t>
            </a:r>
          </a:p>
          <a:p>
            <a:pPr rtl="0"/>
            <a:r>
              <a:rPr lang="zh-TW" sz="1600" b="0" i="0" u="none" strike="noStrike" dirty="0">
                <a:highlight>
                  <a:srgbClr val="000000">
                    <a:alpha val="0"/>
                  </a:srgbClr>
                </a:highlight>
                <a:latin typeface="Calibri"/>
                <a:cs typeface="Calibri"/>
              </a:rPr>
              <a:t>第 18.2-251.03 節遇到或舉報過量行為時被逮捕和起訴</a:t>
            </a:r>
            <a:endParaRPr lang="en-US" sz="1600" dirty="0"/>
          </a:p>
        </p:txBody>
      </p:sp>
    </p:spTree>
    <p:extLst>
      <p:ext uri="{BB962C8B-B14F-4D97-AF65-F5344CB8AC3E}">
        <p14:creationId xmlns:p14="http://schemas.microsoft.com/office/powerpoint/2010/main" val="2109449605"/>
      </p:ext>
    </p:extLst>
  </p:cSld>
  <p:clrMapOvr>
    <a:masterClrMapping/>
  </p:clrMapOvr>
  <mc:AlternateContent xmlns:mc="http://schemas.openxmlformats.org/markup-compatibility/2006" xmlns:p14="http://schemas.microsoft.com/office/powerpoint/2010/main">
    <mc:Choice Requires="p14">
      <p:transition spd="slow" p14:dur="2000" advTm="32228"/>
    </mc:Choice>
    <mc:Fallback xmlns="" xmlns:a14="http://schemas.microsoft.com/office/drawing/2010/main" xmlns:p15="http://schemas.microsoft.com/office/powerpoint/2012/main" xmlns:p159="http://schemas.microsoft.com/office/powerpoint/2015/09/main">
      <p:transition spd="slow" advTm="322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TW" sz="3300" b="0" i="0" u="none" strike="noStrike" dirty="0">
                <a:highlight>
                  <a:srgbClr val="000000">
                    <a:alpha val="0"/>
                  </a:srgbClr>
                </a:highlight>
                <a:latin typeface="Corbel"/>
              </a:rPr>
              <a:t>現行命令和納洛酮的使用</a:t>
            </a:r>
            <a:endParaRPr lang="en-US" dirty="0"/>
          </a:p>
        </p:txBody>
      </p:sp>
      <p:sp>
        <p:nvSpPr>
          <p:cNvPr id="3" name="Content Placeholder 2"/>
          <p:cNvSpPr>
            <a:spLocks noGrp="1"/>
          </p:cNvSpPr>
          <p:nvPr>
            <p:ph idx="1"/>
          </p:nvPr>
        </p:nvSpPr>
        <p:spPr/>
        <p:txBody>
          <a:bodyPr>
            <a:noAutofit/>
          </a:bodyPr>
          <a:lstStyle/>
          <a:p>
            <a:pPr marL="34290" indent="0" algn="just" rtl="0">
              <a:lnSpc>
                <a:spcPct val="120000"/>
              </a:lnSpc>
              <a:buNone/>
            </a:pPr>
            <a:r>
              <a:rPr lang="zh-TW" sz="1500" b="0" i="0" u="none" strike="noStrike" dirty="0">
                <a:highlight>
                  <a:srgbClr val="000000">
                    <a:alpha val="0"/>
                  </a:srgbClr>
                </a:highlight>
                <a:latin typeface="Calibri"/>
                <a:cs typeface="Calibri"/>
              </a:rPr>
              <a:t>已針對弗吉尼亞州發布了一項</a:t>
            </a:r>
            <a:r>
              <a:rPr lang="zh-TW" sz="1500" dirty="0">
                <a:highlight>
                  <a:srgbClr val="000000">
                    <a:alpha val="0"/>
                  </a:srgbClr>
                </a:highlight>
                <a:latin typeface="Calibri"/>
                <a:cs typeface="Calibri"/>
              </a:rPr>
              <a:t>現行命令</a:t>
            </a:r>
            <a:r>
              <a:rPr lang="zh-TW" sz="1500" b="0" i="0" u="none" strike="noStrike" dirty="0">
                <a:highlight>
                  <a:srgbClr val="000000">
                    <a:alpha val="0"/>
                  </a:srgbClr>
                </a:highlight>
                <a:latin typeface="Calibri"/>
                <a:cs typeface="Calibri"/>
              </a:rPr>
              <a:t>，允許個人在不首先從您的醫生那裡獲得處方的情況下，前往任何藥房購買納洛酮。</a:t>
            </a:r>
          </a:p>
          <a:p>
            <a:pPr marL="34290" indent="0" algn="just">
              <a:lnSpc>
                <a:spcPct val="120000"/>
              </a:lnSpc>
              <a:buNone/>
            </a:pPr>
            <a:endParaRPr lang="en-US" sz="1800" dirty="0" smtClean="0">
              <a:latin typeface="Calibri" panose="020F0502020204030204" pitchFamily="34" charset="0"/>
              <a:cs typeface="Calibri" panose="020F0502020204030204" pitchFamily="34" charset="0"/>
            </a:endParaRPr>
          </a:p>
          <a:p>
            <a:pPr marL="34290" indent="0" algn="just" rtl="0">
              <a:lnSpc>
                <a:spcPct val="120000"/>
              </a:lnSpc>
              <a:buNone/>
            </a:pPr>
            <a:r>
              <a:rPr lang="zh-TW" sz="1800" b="0" i="0" u="none" strike="noStrike" dirty="0">
                <a:highlight>
                  <a:srgbClr val="000000">
                    <a:alpha val="0"/>
                  </a:srgbClr>
                </a:highlight>
                <a:latin typeface="Calibri"/>
                <a:cs typeface="Calibri"/>
              </a:rPr>
              <a:t>納洛酮可自以下地方獲取：</a:t>
            </a:r>
          </a:p>
          <a:p>
            <a:pPr marL="34290" indent="0" algn="just" rtl="0">
              <a:lnSpc>
                <a:spcPct val="120000"/>
              </a:lnSpc>
              <a:buNone/>
            </a:pPr>
            <a:r>
              <a:rPr lang="zh-TW" sz="1500" b="0" i="0" u="none" strike="noStrike" dirty="0">
                <a:highlight>
                  <a:srgbClr val="000000">
                    <a:alpha val="0"/>
                  </a:srgbClr>
                </a:highlight>
                <a:latin typeface="Calibri"/>
                <a:cs typeface="Calibri"/>
              </a:rPr>
              <a:t>當地衛生部門</a:t>
            </a:r>
            <a:r>
              <a:rPr lang="zh-TW" sz="1500" b="0" i="0" u="none" strike="noStrike" dirty="0">
                <a:solidFill>
                  <a:srgbClr val="FF0000"/>
                </a:solidFill>
                <a:highlight>
                  <a:srgbClr val="000000">
                    <a:alpha val="0"/>
                  </a:srgbClr>
                </a:highlight>
                <a:latin typeface="Calibri"/>
                <a:cs typeface="Calibri"/>
              </a:rPr>
              <a:t>（免費）</a:t>
            </a:r>
          </a:p>
          <a:p>
            <a:pPr marL="34290" indent="0" algn="just" rtl="0">
              <a:lnSpc>
                <a:spcPct val="120000"/>
              </a:lnSpc>
              <a:buNone/>
            </a:pPr>
            <a:r>
              <a:rPr lang="zh-TW" sz="1500" b="0" i="0" u="none" strike="noStrike" dirty="0">
                <a:highlight>
                  <a:srgbClr val="000000">
                    <a:alpha val="0"/>
                  </a:srgbClr>
                </a:highlight>
                <a:latin typeface="Calibri"/>
                <a:cs typeface="Calibri"/>
              </a:rPr>
              <a:t>社區服務委員會</a:t>
            </a:r>
            <a:r>
              <a:rPr lang="zh-TW" sz="1500" b="0" i="0" u="none" strike="noStrike" dirty="0">
                <a:solidFill>
                  <a:srgbClr val="FF0000"/>
                </a:solidFill>
                <a:highlight>
                  <a:srgbClr val="000000">
                    <a:alpha val="0"/>
                  </a:srgbClr>
                </a:highlight>
                <a:latin typeface="Calibri"/>
                <a:cs typeface="Calibri"/>
              </a:rPr>
              <a:t>（免費）</a:t>
            </a:r>
          </a:p>
          <a:p>
            <a:pPr marL="34290" indent="0" algn="just" rtl="0">
              <a:lnSpc>
                <a:spcPct val="120000"/>
              </a:lnSpc>
              <a:buNone/>
            </a:pPr>
            <a:r>
              <a:rPr lang="zh-TW" sz="300" b="0" i="0" u="none" strike="noStrike" dirty="0">
                <a:highlight>
                  <a:srgbClr val="000000">
                    <a:alpha val="0"/>
                  </a:srgbClr>
                </a:highlight>
                <a:latin typeface="Calibri"/>
                <a:cs typeface="Calibri"/>
              </a:rPr>
              <a:t>社區藥房</a:t>
            </a:r>
            <a:r>
              <a:rPr lang="zh-TW" sz="1500" b="0" i="0" u="none" strike="noStrike" dirty="0">
                <a:solidFill>
                  <a:srgbClr val="FF0000"/>
                </a:solidFill>
                <a:highlight>
                  <a:srgbClr val="000000">
                    <a:alpha val="0"/>
                  </a:srgbClr>
                </a:highlight>
                <a:latin typeface="Calibri"/>
                <a:cs typeface="Calibri"/>
              </a:rPr>
              <a:t>（保險或自付費用）</a:t>
            </a:r>
          </a:p>
          <a:p>
            <a:pPr marL="34290" indent="0">
              <a:buNone/>
            </a:pPr>
            <a:endParaRPr lang="en-US" sz="1500" dirty="0" smtClean="0">
              <a:latin typeface="Calibri" panose="020F0502020204030204" pitchFamily="34" charset="0"/>
              <a:cs typeface="Calibri" panose="020F0502020204030204" pitchFamily="34" charset="0"/>
            </a:endParaRPr>
          </a:p>
          <a:p>
            <a:pPr marL="34290" indent="0" algn="ctr" rtl="0">
              <a:buNone/>
            </a:pPr>
            <a:r>
              <a:rPr lang="zh-TW" sz="1500" b="0" i="0" u="none" strike="noStrike" dirty="0">
                <a:solidFill>
                  <a:srgbClr val="FF0000"/>
                </a:solidFill>
                <a:highlight>
                  <a:srgbClr val="000000">
                    <a:alpha val="0"/>
                  </a:srgbClr>
                </a:highlight>
                <a:latin typeface="Calibri"/>
                <a:cs typeface="Calibri"/>
              </a:rPr>
              <a:t>****在詢問納洛酮的供應之前，請致電您的衛生部門或社區服務委員會。****</a:t>
            </a:r>
            <a:endParaRPr lang="en-US" sz="1500" dirty="0">
              <a:solidFill>
                <a:srgbClr val="FF0000"/>
              </a:solidFill>
              <a:latin typeface="Calibri" panose="020F0502020204030204" pitchFamily="34" charset="0"/>
              <a:cs typeface="Calibri" panose="020F0502020204030204" pitchFamily="34" charset="0"/>
            </a:endParaRPr>
          </a:p>
        </p:txBody>
      </p:sp>
      <p:pic>
        <p:nvPicPr>
          <p:cNvPr id="4" name="Picture 3" descr="REVIVEBannerMay2015.jpg"/>
          <p:cNvPicPr>
            <a:picLocks noChangeAspect="1"/>
          </p:cNvPicPr>
          <p:nvPr/>
        </p:nvPicPr>
        <p:blipFill>
          <a:blip r:embed="rId2">
            <a:extLst>
              <a:ext uri="{BEBA8EAE-BF5A-486C-A8C5-ECC9F3942E4B}">
                <a14:imgProps xmlns:a14="http://schemas.microsoft.com/office/drawing/2010/main">
                  <a14:imgLayer r:embed="rId3">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23318063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1295400"/>
          </a:xfrm>
        </p:spPr>
        <p:txBody>
          <a:bodyPr>
            <a:noAutofit/>
          </a:bodyPr>
          <a:lstStyle/>
          <a:p>
            <a:pPr rtl="0"/>
            <a:r>
              <a:rPr lang="zh-TW" sz="3600" b="0" i="0" u="none" strike="noStrike">
                <a:highlight>
                  <a:srgbClr val="000000">
                    <a:alpha val="0"/>
                  </a:srgbClr>
                </a:highlight>
                <a:latin typeface="Calibri"/>
                <a:cs typeface="Calibri"/>
              </a:rPr>
              <a:t>了解成癮</a:t>
            </a:r>
            <a:endParaRPr lang="en-US" sz="36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64873" y="1600200"/>
            <a:ext cx="7404653" cy="4038600"/>
          </a:xfrm>
        </p:spPr>
        <p:txBody>
          <a:bodyPr>
            <a:noAutofit/>
          </a:bodyPr>
          <a:lstStyle/>
          <a:p>
            <a:pPr marL="0" lvl="0" indent="0" defTabSz="914400" eaLnBrk="0" fontAlgn="base" hangingPunct="0">
              <a:lnSpc>
                <a:spcPct val="100000"/>
              </a:lnSpc>
              <a:spcBef>
                <a:spcPct val="0"/>
              </a:spcBef>
              <a:spcAft>
                <a:spcPct val="0"/>
              </a:spcAft>
              <a:buClrTx/>
              <a:buSzTx/>
              <a:buNone/>
            </a:pPr>
            <a:endParaRPr lang="en-US" altLang="en-US" sz="1600" b="1" dirty="0" smtClean="0">
              <a:latin typeface="Calibri" panose="020F0502020204030204" pitchFamily="34" charset="0"/>
              <a:cs typeface="Calibri" panose="020F0502020204030204" pitchFamily="34" charset="0"/>
            </a:endParaRPr>
          </a:p>
          <a:p>
            <a:pPr marL="0" lvl="0" indent="0" defTabSz="914400" rtl="0" eaLnBrk="0" fontAlgn="base" hangingPunct="0">
              <a:lnSpc>
                <a:spcPct val="120000"/>
              </a:lnSpc>
              <a:spcBef>
                <a:spcPct val="0"/>
              </a:spcBef>
              <a:spcAft>
                <a:spcPct val="0"/>
              </a:spcAft>
              <a:buClrTx/>
              <a:buSzTx/>
              <a:buNone/>
            </a:pPr>
            <a:r>
              <a:rPr lang="zh-TW" sz="1600" b="1" i="0" u="none" strike="noStrike" dirty="0">
                <a:highlight>
                  <a:srgbClr val="000000">
                    <a:alpha val="0"/>
                  </a:srgbClr>
                </a:highlight>
                <a:latin typeface="Calibri"/>
                <a:cs typeface="Calibri"/>
              </a:rPr>
              <a:t>人們不打算沉迷於毒品。</a:t>
            </a:r>
          </a:p>
          <a:p>
            <a:pPr marL="0" lvl="0" indent="0" defTabSz="914400" eaLnBrk="0" fontAlgn="base" hangingPunct="0">
              <a:lnSpc>
                <a:spcPct val="120000"/>
              </a:lnSpc>
              <a:spcBef>
                <a:spcPct val="0"/>
              </a:spcBef>
              <a:spcAft>
                <a:spcPct val="0"/>
              </a:spcAft>
              <a:buClrTx/>
              <a:buSzTx/>
              <a:buNone/>
            </a:pPr>
            <a:endParaRPr lang="en-US" altLang="en-US" sz="1600" dirty="0">
              <a:latin typeface="Calibri" panose="020F0502020204030204" pitchFamily="34" charset="0"/>
              <a:cs typeface="Calibri" panose="020F0502020204030204" pitchFamily="34" charset="0"/>
            </a:endParaRPr>
          </a:p>
          <a:p>
            <a:pPr marL="0" lvl="0" indent="0" algn="just" defTabSz="914400" rtl="0" eaLnBrk="0" fontAlgn="base" hangingPunct="0">
              <a:lnSpc>
                <a:spcPct val="120000"/>
              </a:lnSpc>
              <a:spcBef>
                <a:spcPct val="0"/>
              </a:spcBef>
              <a:spcAft>
                <a:spcPct val="0"/>
              </a:spcAft>
              <a:buClrTx/>
              <a:buSzTx/>
              <a:buNone/>
            </a:pPr>
            <a:r>
              <a:rPr lang="zh-TW" sz="1600" b="0" i="0" u="none" strike="noStrike" dirty="0">
                <a:highlight>
                  <a:srgbClr val="000000">
                    <a:alpha val="0"/>
                  </a:srgbClr>
                </a:highlight>
                <a:latin typeface="Calibri"/>
                <a:cs typeface="Calibri"/>
              </a:rPr>
              <a:t>當人們第一次服用藥物時，他們可能會喜歡它的感覺。他們認</a:t>
            </a:r>
            <a:r>
              <a:rPr lang="zh-TW" sz="1600" b="0" i="0" u="none" strike="noStrike" dirty="0" smtClean="0">
                <a:highlight>
                  <a:srgbClr val="000000">
                    <a:alpha val="0"/>
                  </a:srgbClr>
                </a:highlight>
                <a:latin typeface="Calibri"/>
                <a:cs typeface="Calibri"/>
              </a:rPr>
              <a:t>為他</a:t>
            </a:r>
            <a:r>
              <a:rPr lang="zh-TW" sz="1600" b="0" i="0" u="none" strike="noStrike" dirty="0">
                <a:highlight>
                  <a:srgbClr val="000000">
                    <a:alpha val="0"/>
                  </a:srgbClr>
                </a:highlight>
                <a:latin typeface="Calibri"/>
                <a:cs typeface="Calibri"/>
              </a:rPr>
              <a:t>們可以控制服用藥物的數量和頻率。但是毒品</a:t>
            </a:r>
            <a:r>
              <a:rPr lang="zh-TW" sz="1600" b="0" i="0" u="none" strike="noStrike" dirty="0" smtClean="0">
                <a:highlight>
                  <a:srgbClr val="000000">
                    <a:alpha val="0"/>
                  </a:srgbClr>
                </a:highlight>
                <a:latin typeface="Calibri"/>
                <a:cs typeface="Calibri"/>
              </a:rPr>
              <a:t>可以令人</a:t>
            </a:r>
            <a:r>
              <a:rPr lang="zh-TW" sz="1600" b="0" i="0" u="none" strike="noStrike" dirty="0">
                <a:highlight>
                  <a:srgbClr val="000000">
                    <a:alpha val="0"/>
                  </a:srgbClr>
                </a:highlight>
                <a:latin typeface="Calibri"/>
                <a:cs typeface="Calibri"/>
              </a:rPr>
              <a:t>們失控。藥物可以改變大腦。</a:t>
            </a:r>
            <a:endParaRPr lang="en-US" altLang="en-US" sz="1600" dirty="0">
              <a:latin typeface="Calibri" panose="020F0502020204030204" pitchFamily="34" charset="0"/>
              <a:cs typeface="Calibri" panose="020F0502020204030204" pitchFamily="34" charset="0"/>
            </a:endParaRPr>
          </a:p>
          <a:p>
            <a:pPr marL="0" indent="0" algn="just">
              <a:lnSpc>
                <a:spcPct val="120000"/>
              </a:lnSpc>
              <a:buNone/>
            </a:pPr>
            <a:endParaRPr lang="en-US" sz="1600" dirty="0" smtClean="0">
              <a:latin typeface="Calibri" panose="020F0502020204030204" pitchFamily="34" charset="0"/>
              <a:cs typeface="Calibri" panose="020F0502020204030204" pitchFamily="34" charset="0"/>
            </a:endParaRPr>
          </a:p>
          <a:p>
            <a:pPr marL="0" indent="0" algn="just" rtl="0">
              <a:lnSpc>
                <a:spcPct val="120000"/>
              </a:lnSpc>
              <a:buNone/>
            </a:pPr>
            <a:r>
              <a:rPr lang="zh-TW" sz="1600" b="1" i="0" u="none" strike="noStrike" dirty="0">
                <a:highlight>
                  <a:srgbClr val="000000">
                    <a:alpha val="0"/>
                  </a:srgbClr>
                </a:highlight>
                <a:latin typeface="Calibri"/>
                <a:cs typeface="Calibri"/>
              </a:rPr>
              <a:t>吸毒成癮</a:t>
            </a:r>
            <a:r>
              <a:rPr lang="zh-TW" sz="1600" b="0" i="0" u="none" strike="noStrike" dirty="0">
                <a:highlight>
                  <a:srgbClr val="000000">
                    <a:alpha val="0"/>
                  </a:srgbClr>
                </a:highlight>
                <a:latin typeface="Calibri"/>
                <a:cs typeface="Calibri"/>
              </a:rPr>
              <a:t>指的是最嚴重的物質使用障礙，其特徵是即使有負面後果，患者也無法控制使用毒品的衝動。</a:t>
            </a:r>
            <a:endParaRPr lang="en-US" sz="1600" dirty="0" smtClean="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smtClean="0"/>
          </a:p>
          <a:p>
            <a:endParaRPr lang="en-US" dirty="0"/>
          </a:p>
        </p:txBody>
      </p:sp>
      <p:sp>
        <p:nvSpPr>
          <p:cNvPr id="6" name="Rectangle 5"/>
          <p:cNvSpPr/>
          <p:nvPr/>
        </p:nvSpPr>
        <p:spPr>
          <a:xfrm>
            <a:off x="228600" y="6324600"/>
            <a:ext cx="8305800" cy="261610"/>
          </a:xfrm>
          <a:prstGeom prst="rect">
            <a:avLst/>
          </a:prstGeom>
        </p:spPr>
        <p:txBody>
          <a:bodyPr wrap="square">
            <a:noAutofit/>
          </a:bodyPr>
          <a:lstStyle/>
          <a:p>
            <a:pPr rtl="0"/>
            <a:r>
              <a:rPr lang="zh-TW" sz="1100" b="0" i="0" u="none" strike="noStrike">
                <a:highlight>
                  <a:srgbClr val="000000">
                    <a:alpha val="0"/>
                  </a:srgbClr>
                </a:highlight>
                <a:latin typeface="Arial"/>
                <a:hlinkClick r:id="rId2"/>
              </a:rPr>
              <a:t>https://easyread.drugabuse.gov/content/what-addiction</a:t>
            </a:r>
            <a:endParaRPr lang="en-US" sz="1100"/>
          </a:p>
        </p:txBody>
      </p:sp>
      <p:pic>
        <p:nvPicPr>
          <p:cNvPr id="8" name="Picture 7"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40861485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
            <a:ext cx="7406640" cy="1356360"/>
          </a:xfrm>
        </p:spPr>
        <p:txBody>
          <a:bodyPr>
            <a:noAutofit/>
          </a:bodyPr>
          <a:lstStyle/>
          <a:p>
            <a:pPr rtl="0"/>
            <a:r>
              <a:rPr lang="zh-TW" sz="3300" b="0" i="0" u="none" strike="noStrike">
                <a:highlight>
                  <a:srgbClr val="000000">
                    <a:alpha val="0"/>
                  </a:srgbClr>
                </a:highlight>
                <a:latin typeface="Corbel"/>
              </a:rPr>
              <a:t>至理名言影片</a:t>
            </a:r>
            <a:endParaRPr lang="en-US"/>
          </a:p>
        </p:txBody>
      </p:sp>
      <p:pic>
        <p:nvPicPr>
          <p:cNvPr id="5" name="Picture 4"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
        <p:nvSpPr>
          <p:cNvPr id="6" name="Rectangle 5"/>
          <p:cNvSpPr/>
          <p:nvPr/>
        </p:nvSpPr>
        <p:spPr>
          <a:xfrm>
            <a:off x="228600" y="6237536"/>
            <a:ext cx="9372600" cy="307777"/>
          </a:xfrm>
          <a:prstGeom prst="rect">
            <a:avLst/>
          </a:prstGeom>
        </p:spPr>
        <p:txBody>
          <a:bodyPr wrap="square">
            <a:noAutofit/>
          </a:bodyPr>
          <a:lstStyle/>
          <a:p>
            <a:pPr rtl="0"/>
            <a:r>
              <a:rPr lang="zh-TW" sz="1300" b="0" i="0" u="none" strike="noStrike" dirty="0">
                <a:highlight>
                  <a:srgbClr val="000000">
                    <a:alpha val="0"/>
                  </a:srgbClr>
                </a:highlight>
                <a:latin typeface="Arial"/>
              </a:rPr>
              <a:t>影片由 Filmbuilder and Friends 提供。在線觀看該影片，</a:t>
            </a:r>
            <a:r>
              <a:rPr lang="zh-TW" sz="1300" b="0" i="0" u="none" strike="noStrike" dirty="0">
                <a:highlight>
                  <a:srgbClr val="000000">
                    <a:alpha val="0"/>
                  </a:srgbClr>
                </a:highlight>
                <a:latin typeface="Arial"/>
                <a:hlinkClick r:id="rId5"/>
              </a:rPr>
              <a:t>網址</a:t>
            </a:r>
            <a:r>
              <a:rPr lang="zh-TW" sz="1300" b="0" i="0" u="none" strike="noStrike" dirty="0">
                <a:highlight>
                  <a:srgbClr val="000000">
                    <a:alpha val="0"/>
                  </a:srgbClr>
                </a:highlight>
                <a:latin typeface="Arial"/>
              </a:rPr>
              <a:t>為 </a:t>
            </a:r>
            <a:r>
              <a:rPr lang="zh-TW" sz="1300" b="0" i="0" u="none" strike="noStrike" dirty="0">
                <a:highlight>
                  <a:srgbClr val="000000">
                    <a:alpha val="0"/>
                  </a:srgbClr>
                </a:highlight>
                <a:latin typeface="Arial"/>
                <a:hlinkClick r:id="rId5"/>
              </a:rPr>
              <a:t>https://youtu.be/HUngLgGRJpo</a:t>
            </a:r>
            <a:endParaRPr lang="en-US" sz="1350" dirty="0"/>
          </a:p>
        </p:txBody>
      </p:sp>
      <p:pic>
        <p:nvPicPr>
          <p:cNvPr id="7" name="HUngLgGRJpo">
            <a:hlinkClick r:id="" action="ppaction://media"/>
          </p:cNvPr>
          <p:cNvPicPr>
            <a:picLocks noGrp="1" noRot="1" noChangeAspect="1"/>
          </p:cNvPicPr>
          <p:nvPr>
            <p:ph idx="1"/>
            <a:videoFile r:link="rId1"/>
          </p:nvPr>
        </p:nvPicPr>
        <p:blipFill>
          <a:blip r:embed="rId6"/>
          <a:stretch>
            <a:fillRect/>
          </a:stretch>
        </p:blipFill>
        <p:spPr>
          <a:xfrm>
            <a:off x="292378" y="1220463"/>
            <a:ext cx="8559244" cy="4814575"/>
          </a:xfrm>
          <a:prstGeom prst="rect">
            <a:avLst/>
          </a:prstGeom>
        </p:spPr>
      </p:pic>
    </p:spTree>
    <p:extLst>
      <p:ext uri="{BB962C8B-B14F-4D97-AF65-F5344CB8AC3E}">
        <p14:creationId xmlns:p14="http://schemas.microsoft.com/office/powerpoint/2010/main" val="40525998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pioi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295400"/>
            <a:ext cx="820661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EVIVEBannerMay2015.jpg"/>
          <p:cNvPicPr>
            <a:picLocks noChangeAspect="1"/>
          </p:cNvPicPr>
          <p:nvPr/>
        </p:nvPicPr>
        <p:blipFill>
          <a:blip r:embed="rId3">
            <a:extLst>
              <a:ext uri="{BEBA8EAE-BF5A-486C-A8C5-ECC9F3942E4B}">
                <a14:imgProps xmlns:a14="http://schemas.microsoft.com/office/drawing/2010/main">
                  <a14:imgLayer r:embed="rId4">
                    <a14:imgEffect>
                      <a14:backgroundRemoval t="9091" b="63636" l="9948" r="89791">
                        <a14:foregroundMark x1="38089" y1="22222" x2="38089" y2="22222"/>
                        <a14:foregroundMark x1="47906" y1="39394" x2="47906" y2="39394"/>
                        <a14:foregroundMark x1="52356" y1="36364" x2="52356" y2="36364"/>
                        <a14:foregroundMark x1="56937" y1="41414" x2="56937" y2="41414"/>
                        <a14:foregroundMark x1="63482" y1="39394" x2="63482" y2="39394"/>
                        <a14:foregroundMark x1="70157" y1="28283" x2="70157" y2="28283"/>
                        <a14:foregroundMark x1="69634" y1="52525" x2="69634" y2="52525"/>
                        <a14:foregroundMark x1="35471" y1="57576" x2="35471" y2="57576"/>
                        <a14:foregroundMark x1="70681" y1="55556" x2="70681" y2="55556"/>
                        <a14:backgroundMark x1="32199" y1="29293" x2="32199" y2="29293"/>
                      </a14:backgroundRemoval>
                    </a14:imgEffect>
                  </a14:imgLayer>
                </a14:imgProps>
              </a:ext>
            </a:extLst>
          </a:blip>
          <a:srcRect l="27302" r="27084" b="30741"/>
          <a:stretch>
            <a:fillRect/>
          </a:stretch>
        </p:blipFill>
        <p:spPr>
          <a:xfrm>
            <a:off x="6858000" y="479383"/>
            <a:ext cx="1929844" cy="538583"/>
          </a:xfrm>
          <a:prstGeom prst="rect">
            <a:avLst/>
          </a:prstGeom>
          <a:solidFill>
            <a:schemeClr val="bg1"/>
          </a:solidFill>
        </p:spPr>
      </p:pic>
    </p:spTree>
    <p:extLst>
      <p:ext uri="{BB962C8B-B14F-4D97-AF65-F5344CB8AC3E}">
        <p14:creationId xmlns:p14="http://schemas.microsoft.com/office/powerpoint/2010/main" val="337506554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16ACECDD9D344B167AC084BC57DF4" ma:contentTypeVersion="19" ma:contentTypeDescription="Create a new document." ma:contentTypeScope="" ma:versionID="e018d5918d27e93d8f461996bf03e24c">
  <xsd:schema xmlns:xsd="http://www.w3.org/2001/XMLSchema" xmlns:xs="http://www.w3.org/2001/XMLSchema" xmlns:p="http://schemas.microsoft.com/office/2006/metadata/properties" xmlns:ns1="http://schemas.microsoft.com/sharepoint/v3" xmlns:ns2="274641a5-77d3-4af4-8809-948f3f976b15" xmlns:ns3="923d67c1-d5f6-4d47-9935-6da679e7e0b1" targetNamespace="http://schemas.microsoft.com/office/2006/metadata/properties" ma:root="true" ma:fieldsID="76045af96f1cd5a7a99de5dd22d0fa79" ns1:_="" ns2:_="" ns3:_="">
    <xsd:import namespace="http://schemas.microsoft.com/sharepoint/v3"/>
    <xsd:import namespace="274641a5-77d3-4af4-8809-948f3f976b15"/>
    <xsd:import namespace="923d67c1-d5f6-4d47-9935-6da679e7e0b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dlc_Exempt" minOccurs="0"/>
                <xsd:element ref="ns1:_dlc_ExpireDateSaved" minOccurs="0"/>
                <xsd:element ref="ns1:_dlc_ExpireDate" minOccurs="0"/>
                <xsd:element ref="ns1:_ip_UnifiedCompliancePolicyProperties" minOccurs="0"/>
                <xsd:element ref="ns1:_ip_UnifiedCompliancePolicyUIAc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641a5-77d3-4af4-8809-948f3f976b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3d67c1-d5f6-4d47-9935-6da679e7e0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p:Policy xmlns:p="office.server.policy" id="" local="true">
  <p:Name>Document</p:Name>
  <p:Description/>
  <p:Statement/>
  <p:PolicyItems>
    <p:PolicyItem featureId="Microsoft.Office.RecordsManagement.PolicyFeatures.Expiration" staticId="0x01010008916ACECDD9D344B167AC084BC57DF4|1589124849" UniqueId="292162e6-611c-4f8c-915f-32c70614a86f">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274641a5-77d3-4af4-8809-948f3f976b15">SAKZFNR46V5T-1787899715-94153</_dlc_DocId>
    <_dlc_DocIdUrl xmlns="274641a5-77d3-4af4-8809-948f3f976b15">
      <Url>https://propiolangsvc.sharepoint.com/sites/ClientSuccess2/_layouts/15/DocIdRedir.aspx?ID=SAKZFNR46V5T-1787899715-94153</Url>
      <Description>SAKZFNR46V5T-1787899715-94153</Description>
    </_dlc_DocIdUrl>
    <_dlc_ExpireDate xmlns="http://schemas.microsoft.com/sharepoint/v3">2021-10-16T16:05:33+00:00</_dlc_ExpireDate>
    <_ip_UnifiedCompliancePolicyUIAction xmlns="http://schemas.microsoft.com/sharepoint/v3" xsi:nil="true"/>
    <_ip_UnifiedCompliancePolicyProperties xmlns="http://schemas.microsoft.com/sharepoint/v3" xsi:nil="true"/>
    <_dlc_ExpireDateSaved xmlns="http://schemas.microsoft.com/sharepoint/v3" xsi:nil="true"/>
  </documentManagement>
</p:properties>
</file>

<file path=customXml/itemProps1.xml><?xml version="1.0" encoding="utf-8"?>
<ds:datastoreItem xmlns:ds="http://schemas.openxmlformats.org/officeDocument/2006/customXml" ds:itemID="{CE3F818C-3FD3-49A8-99AA-568B64B3DD0C}">
  <ds:schemaRefs/>
</ds:datastoreItem>
</file>

<file path=customXml/itemProps2.xml><?xml version="1.0" encoding="utf-8"?>
<ds:datastoreItem xmlns:ds="http://schemas.openxmlformats.org/officeDocument/2006/customXml" ds:itemID="{044D419E-7B52-4D2F-AA49-AA8FBB8DA0B9}">
  <ds:schemaRefs/>
</ds:datastoreItem>
</file>

<file path=customXml/itemProps3.xml><?xml version="1.0" encoding="utf-8"?>
<ds:datastoreItem xmlns:ds="http://schemas.openxmlformats.org/officeDocument/2006/customXml" ds:itemID="{43C463DB-3145-43B3-90EA-767F435AE889}">
  <ds:schemaRefs/>
</ds:datastoreItem>
</file>

<file path=customXml/itemProps4.xml><?xml version="1.0" encoding="utf-8"?>
<ds:datastoreItem xmlns:ds="http://schemas.openxmlformats.org/officeDocument/2006/customXml" ds:itemID="{9E402CFE-66EC-455C-A93F-F9BDF65F3BC2}">
  <ds:schemaRefs/>
</ds:datastoreItem>
</file>

<file path=customXml/itemProps5.xml><?xml version="1.0" encoding="utf-8"?>
<ds:datastoreItem xmlns:ds="http://schemas.openxmlformats.org/officeDocument/2006/customXml" ds:itemID="{0DA79191-A6D1-43D1-A1C3-F6EE7C03CDC6}">
  <ds:schemaRefs>
    <ds:schemaRef ds:uri="http://schemas.microsoft.com/office/2006/metadata/properties"/>
    <ds:schemaRef ds:uri="923d67c1-d5f6-4d47-9935-6da679e7e0b1"/>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274641a5-77d3-4af4-8809-948f3f976b1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Network</Template>
  <TotalTime>9531</TotalTime>
  <Words>6432</Words>
  <Application>Microsoft Office PowerPoint</Application>
  <PresentationFormat>On-screen Show (4:3)</PresentationFormat>
  <Paragraphs>398</Paragraphs>
  <Slides>40</Slides>
  <Notes>24</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Candara</vt:lpstr>
      <vt:lpstr>Corbel</vt:lpstr>
      <vt:lpstr>新細明體</vt:lpstr>
      <vt:lpstr>Symbol</vt:lpstr>
      <vt:lpstr>Times New Roman</vt:lpstr>
      <vt:lpstr>Wingdings</vt:lpstr>
      <vt:lpstr>ヒラギノ角ゴ Pro W3</vt:lpstr>
      <vt:lpstr>Custom Design</vt:lpstr>
      <vt:lpstr>Basis</vt:lpstr>
      <vt:lpstr>PowerPoint Presentation</vt:lpstr>
      <vt:lpstr>學習目標</vt:lpstr>
      <vt:lpstr>納洛酮教育案例</vt:lpstr>
      <vt:lpstr>藥物過量反應中的法律保護</vt:lpstr>
      <vt:lpstr>PowerPoint Presentation</vt:lpstr>
      <vt:lpstr>現行命令和納洛酮的使用</vt:lpstr>
      <vt:lpstr>了解成癮</vt:lpstr>
      <vt:lpstr>至理名言影片</vt:lpstr>
      <vt:lpstr>PowerPoint Presentation</vt:lpstr>
      <vt:lpstr>常見鴉片類藥物</vt:lpstr>
      <vt:lpstr>什麼是鴉片類藥物過量？</vt:lpstr>
      <vt:lpstr>PowerPoint Presentation</vt:lpstr>
      <vt:lpstr>鴉片類藥物過量的危險因素</vt:lpstr>
      <vt:lpstr>PowerPoint Presentation</vt:lpstr>
      <vt:lpstr>鴉片類藥物過量的跡象</vt:lpstr>
      <vt:lpstr>PowerPoint Presentation</vt:lpstr>
      <vt:lpstr>藥物過量反應的無根據觀念</vt:lpstr>
      <vt:lpstr>PowerPoint Presentation</vt:lpstr>
      <vt:lpstr>PowerPoint Presentation</vt:lpstr>
      <vt:lpstr>納洛酮如何運作</vt:lpstr>
      <vt:lpstr>Narcan 鼻噴劑</vt:lpstr>
      <vt:lpstr>Evzio 自動注射器</vt:lpstr>
      <vt:lpstr>可注射納洛酮</vt:lpstr>
      <vt:lpstr>如何儲存納洛酮</vt:lpstr>
      <vt:lpstr>納洛酮的安全性</vt:lpstr>
      <vt:lpstr>應對鴉片類藥物過量的步驟 </vt:lpstr>
      <vt:lpstr>1. 檢查反應力 </vt:lpstr>
      <vt:lpstr>2. 致電 911 </vt:lpstr>
      <vt:lpstr>恢復位置 </vt:lpstr>
      <vt:lpstr>3. 進行 2 次救援呼吸</vt:lpstr>
      <vt:lpstr>4. 施用納洛酮</vt:lpstr>
      <vt:lpstr>5. 救援呼吸或 CPR（如果急救人員 接受過911 CPR 培訓或指示） </vt:lpstr>
      <vt:lpstr>6. 評估和回應</vt:lpstr>
      <vt:lpstr>何時給予第 2 劑納洛酮</vt:lpstr>
      <vt:lpstr>PowerPoint Presentation</vt:lpstr>
      <vt:lpstr>康復者的善後</vt:lpstr>
      <vt:lpstr>操作培訓</vt:lpstr>
      <vt:lpstr>REVIVE!套件</vt:lpstr>
      <vt:lpstr>PowerPoint Presentation</vt:lpstr>
      <vt:lpstr>致謝</vt:lpstr>
    </vt:vector>
  </TitlesOfParts>
  <Company>Harm Reduction Coalition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Overdose Prevention Into Your Agency</dc:title>
  <dc:creator>Malik Russell</dc:creator>
  <cp:lastModifiedBy>Robinson, Alexandria (DBHDS)</cp:lastModifiedBy>
  <cp:revision>431</cp:revision>
  <cp:lastPrinted>2019-07-17T18:01:15Z</cp:lastPrinted>
  <dcterms:created xsi:type="dcterms:W3CDTF">2008-03-12T22:07:25Z</dcterms:created>
  <dcterms:modified xsi:type="dcterms:W3CDTF">2020-10-20T21:08:37Z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5fa206b6-6e46-4ff1-ae62-5ba2c4afdac4</vt:lpwstr>
  </property>
  <property fmtid="{D5CDD505-2E9C-101B-9397-08002B2CF9AE}" pid="3" name="_dlc_policyId">
    <vt:lpwstr>0x01010008916ACECDD9D344B167AC084BC57DF4|1589124849</vt:lpwstr>
  </property>
  <property fmtid="{D5CDD505-2E9C-101B-9397-08002B2CF9AE}" pid="4" name="ContentTypeId">
    <vt:lpwstr>0x01010008916ACECDD9D344B167AC084BC57DF4</vt:lpwstr>
  </property>
  <property fmtid="{D5CDD505-2E9C-101B-9397-08002B2CF9AE}" pid="5"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ies>
</file>