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65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640" autoAdjust="0"/>
  </p:normalViewPr>
  <p:slideViewPr>
    <p:cSldViewPr snapToGrid="0">
      <p:cViewPr varScale="1">
        <p:scale>
          <a:sx n="65" d="100"/>
          <a:sy n="65" d="100"/>
        </p:scale>
        <p:origin x="32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415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x, Mary Beth (DBHDS)" userId="3fe8f8b1-bdce-4c65-8583-b7e326833c53" providerId="ADAL" clId="{61CB3616-7E11-471B-9E10-18E7C80F3DB1}"/>
    <pc:docChg chg="custSel delSld modSld">
      <pc:chgData name="Cox, Mary Beth (DBHDS)" userId="3fe8f8b1-bdce-4c65-8583-b7e326833c53" providerId="ADAL" clId="{61CB3616-7E11-471B-9E10-18E7C80F3DB1}" dt="2025-09-03T14:02:59.075" v="361" actId="20577"/>
      <pc:docMkLst>
        <pc:docMk/>
      </pc:docMkLst>
      <pc:sldChg chg="del">
        <pc:chgData name="Cox, Mary Beth (DBHDS)" userId="3fe8f8b1-bdce-4c65-8583-b7e326833c53" providerId="ADAL" clId="{61CB3616-7E11-471B-9E10-18E7C80F3DB1}" dt="2025-09-02T14:30:26.918" v="0" actId="47"/>
        <pc:sldMkLst>
          <pc:docMk/>
          <pc:sldMk cId="2213747259" sldId="256"/>
        </pc:sldMkLst>
      </pc:sldChg>
      <pc:sldChg chg="del">
        <pc:chgData name="Cox, Mary Beth (DBHDS)" userId="3fe8f8b1-bdce-4c65-8583-b7e326833c53" providerId="ADAL" clId="{61CB3616-7E11-471B-9E10-18E7C80F3DB1}" dt="2025-09-02T14:30:26.918" v="0" actId="47"/>
        <pc:sldMkLst>
          <pc:docMk/>
          <pc:sldMk cId="169188946" sldId="259"/>
        </pc:sldMkLst>
      </pc:sldChg>
      <pc:sldChg chg="del">
        <pc:chgData name="Cox, Mary Beth (DBHDS)" userId="3fe8f8b1-bdce-4c65-8583-b7e326833c53" providerId="ADAL" clId="{61CB3616-7E11-471B-9E10-18E7C80F3DB1}" dt="2025-09-02T14:30:26.918" v="0" actId="47"/>
        <pc:sldMkLst>
          <pc:docMk/>
          <pc:sldMk cId="4288981164" sldId="260"/>
        </pc:sldMkLst>
      </pc:sldChg>
      <pc:sldChg chg="del">
        <pc:chgData name="Cox, Mary Beth (DBHDS)" userId="3fe8f8b1-bdce-4c65-8583-b7e326833c53" providerId="ADAL" clId="{61CB3616-7E11-471B-9E10-18E7C80F3DB1}" dt="2025-09-02T14:30:31.806" v="1" actId="47"/>
        <pc:sldMkLst>
          <pc:docMk/>
          <pc:sldMk cId="468217435" sldId="261"/>
        </pc:sldMkLst>
      </pc:sldChg>
      <pc:sldChg chg="del">
        <pc:chgData name="Cox, Mary Beth (DBHDS)" userId="3fe8f8b1-bdce-4c65-8583-b7e326833c53" providerId="ADAL" clId="{61CB3616-7E11-471B-9E10-18E7C80F3DB1}" dt="2025-09-02T14:30:31.806" v="1" actId="47"/>
        <pc:sldMkLst>
          <pc:docMk/>
          <pc:sldMk cId="4243526309" sldId="263"/>
        </pc:sldMkLst>
      </pc:sldChg>
      <pc:sldChg chg="del">
        <pc:chgData name="Cox, Mary Beth (DBHDS)" userId="3fe8f8b1-bdce-4c65-8583-b7e326833c53" providerId="ADAL" clId="{61CB3616-7E11-471B-9E10-18E7C80F3DB1}" dt="2025-09-02T14:30:26.918" v="0" actId="47"/>
        <pc:sldMkLst>
          <pc:docMk/>
          <pc:sldMk cId="679098873" sldId="264"/>
        </pc:sldMkLst>
      </pc:sldChg>
      <pc:sldChg chg="modSp mod">
        <pc:chgData name="Cox, Mary Beth (DBHDS)" userId="3fe8f8b1-bdce-4c65-8583-b7e326833c53" providerId="ADAL" clId="{61CB3616-7E11-471B-9E10-18E7C80F3DB1}" dt="2025-09-03T14:02:59.075" v="361" actId="20577"/>
        <pc:sldMkLst>
          <pc:docMk/>
          <pc:sldMk cId="3148570287" sldId="265"/>
        </pc:sldMkLst>
        <pc:spChg chg="mod">
          <ac:chgData name="Cox, Mary Beth (DBHDS)" userId="3fe8f8b1-bdce-4c65-8583-b7e326833c53" providerId="ADAL" clId="{61CB3616-7E11-471B-9E10-18E7C80F3DB1}" dt="2025-09-03T14:02:59.075" v="361" actId="20577"/>
          <ac:spMkLst>
            <pc:docMk/>
            <pc:sldMk cId="3148570287" sldId="265"/>
            <ac:spMk id="3" creationId="{5B424884-E6EE-3052-CD5E-03D54E636562}"/>
          </ac:spMkLst>
        </pc:spChg>
      </pc:sldChg>
      <pc:sldChg chg="del">
        <pc:chgData name="Cox, Mary Beth (DBHDS)" userId="3fe8f8b1-bdce-4c65-8583-b7e326833c53" providerId="ADAL" clId="{61CB3616-7E11-471B-9E10-18E7C80F3DB1}" dt="2025-09-02T14:30:31.806" v="1" actId="47"/>
        <pc:sldMkLst>
          <pc:docMk/>
          <pc:sldMk cId="341304321" sldId="266"/>
        </pc:sldMkLst>
      </pc:sldChg>
      <pc:sldChg chg="del">
        <pc:chgData name="Cox, Mary Beth (DBHDS)" userId="3fe8f8b1-bdce-4c65-8583-b7e326833c53" providerId="ADAL" clId="{61CB3616-7E11-471B-9E10-18E7C80F3DB1}" dt="2025-09-02T14:30:31.806" v="1" actId="47"/>
        <pc:sldMkLst>
          <pc:docMk/>
          <pc:sldMk cId="1134234501" sldId="267"/>
        </pc:sldMkLst>
      </pc:sldChg>
      <pc:sldChg chg="del">
        <pc:chgData name="Cox, Mary Beth (DBHDS)" userId="3fe8f8b1-bdce-4c65-8583-b7e326833c53" providerId="ADAL" clId="{61CB3616-7E11-471B-9E10-18E7C80F3DB1}" dt="2025-09-02T14:30:31.806" v="1" actId="47"/>
        <pc:sldMkLst>
          <pc:docMk/>
          <pc:sldMk cId="1546421082" sldId="268"/>
        </pc:sldMkLst>
      </pc:sldChg>
      <pc:sldChg chg="del">
        <pc:chgData name="Cox, Mary Beth (DBHDS)" userId="3fe8f8b1-bdce-4c65-8583-b7e326833c53" providerId="ADAL" clId="{61CB3616-7E11-471B-9E10-18E7C80F3DB1}" dt="2025-09-02T14:30:31.806" v="1" actId="47"/>
        <pc:sldMkLst>
          <pc:docMk/>
          <pc:sldMk cId="1048151846" sldId="26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84B750-1470-A3D4-36C5-FAE0C75A8D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A1F930-7E79-934E-C615-8FC117CAAF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9458D-BDFA-42B9-92E4-20CA5B867BCF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E1776B-1A14-D242-2B61-4BFC2FC369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843EE-163B-B4A9-9DF2-8479D99D5E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710C2-2E21-4080-9517-484577E98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56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280591"/>
            <a:ext cx="6606540" cy="700827"/>
          </a:xfrm>
        </p:spPr>
        <p:txBody>
          <a:bodyPr anchor="b">
            <a:no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ED3A0F-DB87-8D1B-7652-28368D5B89A8}"/>
              </a:ext>
            </a:extLst>
          </p:cNvPr>
          <p:cNvSpPr txBox="1">
            <a:spLocks/>
          </p:cNvSpPr>
          <p:nvPr userDrawn="1"/>
        </p:nvSpPr>
        <p:spPr>
          <a:xfrm>
            <a:off x="534353" y="94466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20" dirty="0"/>
              <a:t>V 08.25  Use of this form does not guarantee passing licensing inspection. </a:t>
            </a:r>
          </a:p>
          <a:p>
            <a:r>
              <a:rPr lang="en-US" sz="1020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337218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2" y="906343"/>
            <a:ext cx="6703695" cy="46333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53" y="1539200"/>
            <a:ext cx="6703695" cy="76128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r>
              <a:rPr lang="en-US" dirty="0"/>
              <a:t>Fifth level</a:t>
            </a:r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58A2AC64-41A0-5898-7C8B-08A4307F0E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2" y="90507"/>
            <a:ext cx="2211523" cy="646313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FBD15EA-8B7E-520E-7571-BE4164C3E8F1}"/>
              </a:ext>
            </a:extLst>
          </p:cNvPr>
          <p:cNvSpPr txBox="1">
            <a:spLocks/>
          </p:cNvSpPr>
          <p:nvPr userDrawn="1"/>
        </p:nvSpPr>
        <p:spPr>
          <a:xfrm>
            <a:off x="534353" y="94466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20" dirty="0"/>
              <a:t>V 08.25  Use of this form does not guarantee passing licensing inspection. </a:t>
            </a:r>
          </a:p>
          <a:p>
            <a:r>
              <a:rPr lang="en-US" sz="1020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226177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f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934727"/>
            <a:ext cx="6703695" cy="626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1885950"/>
            <a:ext cx="6703695" cy="7173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75D30C4-7F69-3B81-A6A2-5689E4CA2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4353" y="9257453"/>
            <a:ext cx="6703695" cy="335285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  <p:pic>
        <p:nvPicPr>
          <p:cNvPr id="9" name="Picture 8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C94BB41A-1233-F6C3-94B0-EED7BA888AA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2" y="90507"/>
            <a:ext cx="2211523" cy="64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51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37A7A-DF12-D166-BF4D-03C3B5858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SMART Goal Worksheet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24884-E6EE-3052-CD5E-03D54E636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SMART is an acronym that stands for Specific, Measurable, Achievable, Relevant and Time Bound. </a:t>
            </a:r>
          </a:p>
          <a:p>
            <a:r>
              <a:rPr lang="en-US" sz="2000" b="1" dirty="0"/>
              <a:t>Specific </a:t>
            </a:r>
            <a:r>
              <a:rPr lang="en-US" sz="2000" dirty="0"/>
              <a:t>means it must be clear what you are trying to achieve. </a:t>
            </a:r>
          </a:p>
          <a:p>
            <a:r>
              <a:rPr lang="en-US" sz="2000" b="1" dirty="0"/>
              <a:t>Measurable</a:t>
            </a:r>
            <a:r>
              <a:rPr lang="en-US" sz="2000" dirty="0"/>
              <a:t> means it needs to include a description for how you will measure progress.</a:t>
            </a:r>
          </a:p>
          <a:p>
            <a:r>
              <a:rPr lang="en-US" sz="2000" b="1" dirty="0"/>
              <a:t>Achievable</a:t>
            </a:r>
            <a:r>
              <a:rPr lang="en-US" sz="2000" dirty="0"/>
              <a:t> means you and your team or organization have the resources to achieve the goal.</a:t>
            </a:r>
          </a:p>
          <a:p>
            <a:r>
              <a:rPr lang="en-US" sz="2000" b="1" dirty="0"/>
              <a:t>Relevant</a:t>
            </a:r>
            <a:r>
              <a:rPr lang="en-US" sz="2000" dirty="0"/>
              <a:t> means it fits into your organizational priorities and aligns with your mission.</a:t>
            </a:r>
          </a:p>
          <a:p>
            <a:r>
              <a:rPr lang="en-US" sz="2000" b="1" dirty="0"/>
              <a:t>Time </a:t>
            </a:r>
            <a:r>
              <a:rPr lang="en-US" sz="2000" dirty="0"/>
              <a:t>bound means you have a realistic time frame for completion. </a:t>
            </a:r>
          </a:p>
          <a:p>
            <a:pPr marL="0" indent="0" algn="ctr">
              <a:buNone/>
            </a:pPr>
            <a:r>
              <a:rPr lang="en-US" sz="2000" dirty="0"/>
              <a:t>Here is a simple fill-in-the-blank statement to help you develop a SMART goal/objective. </a:t>
            </a:r>
          </a:p>
          <a:p>
            <a:pPr marL="0" indent="0" algn="ctr">
              <a:buNone/>
            </a:pPr>
            <a:r>
              <a:rPr lang="en-US" sz="2000" b="1" dirty="0"/>
              <a:t>By _______(date), the goal/objective is to improve</a:t>
            </a:r>
          </a:p>
          <a:p>
            <a:pPr marL="0" indent="0" algn="ctr">
              <a:buNone/>
            </a:pPr>
            <a:r>
              <a:rPr lang="en-US" sz="2000" b="1" dirty="0"/>
              <a:t> _______________ (specific problem) </a:t>
            </a:r>
          </a:p>
          <a:p>
            <a:pPr marL="0" indent="0" algn="ctr">
              <a:buNone/>
            </a:pPr>
            <a:r>
              <a:rPr lang="en-US" sz="2000" b="1" dirty="0"/>
              <a:t>from __________ (baseline results and time frame) </a:t>
            </a:r>
          </a:p>
          <a:p>
            <a:pPr marL="0" indent="0" algn="ctr">
              <a:buNone/>
            </a:pPr>
            <a:r>
              <a:rPr lang="en-US" sz="2000" b="1" dirty="0"/>
              <a:t>to ______________ (goal/objective results).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b="1" i="1" dirty="0"/>
              <a:t>Example: </a:t>
            </a:r>
            <a:r>
              <a:rPr lang="en-US" sz="2000" i="1" dirty="0"/>
              <a:t>By </a:t>
            </a:r>
            <a:r>
              <a:rPr lang="en-US" sz="2000" i="1" u="sng" dirty="0"/>
              <a:t>December 31, 2025</a:t>
            </a:r>
            <a:r>
              <a:rPr lang="en-US" sz="2000" i="1" dirty="0"/>
              <a:t>, our goal is to </a:t>
            </a:r>
            <a:r>
              <a:rPr lang="en-US" sz="2000" i="1" u="sng" dirty="0"/>
              <a:t>improve falls/trips, by reducing the percent of people who have a Level 2 fall/trip </a:t>
            </a:r>
            <a:r>
              <a:rPr lang="en-US" sz="2000" i="1" dirty="0"/>
              <a:t>from </a:t>
            </a:r>
            <a:r>
              <a:rPr lang="en-US" sz="2000" i="1" u="sng" dirty="0"/>
              <a:t>9% (in 2024), </a:t>
            </a:r>
            <a:r>
              <a:rPr lang="en-US" sz="2000" i="1" dirty="0"/>
              <a:t>to </a:t>
            </a:r>
            <a:r>
              <a:rPr lang="en-US" sz="2000" i="1" u="sng" dirty="0"/>
              <a:t>7% or less.</a:t>
            </a:r>
          </a:p>
        </p:txBody>
      </p:sp>
    </p:spTree>
    <p:extLst>
      <p:ext uri="{BB962C8B-B14F-4D97-AF65-F5344CB8AC3E}">
        <p14:creationId xmlns:p14="http://schemas.microsoft.com/office/powerpoint/2010/main" val="3148570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22B3CA-0350-47EF-8CE6-7F3DA8DCCD77}"/>
</file>

<file path=customXml/itemProps2.xml><?xml version="1.0" encoding="utf-8"?>
<ds:datastoreItem xmlns:ds="http://schemas.openxmlformats.org/officeDocument/2006/customXml" ds:itemID="{9F430324-22D1-4907-A324-4D2768FCC752}"/>
</file>

<file path=customXml/itemProps3.xml><?xml version="1.0" encoding="utf-8"?>
<ds:datastoreItem xmlns:ds="http://schemas.openxmlformats.org/officeDocument/2006/customXml" ds:itemID="{57FB8B34-1EC9-46DE-8CEA-2AF1DC1DB48D}"/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1441</TotalTime>
  <Words>185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SMART Goal Worksheet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Cox, Mary Beth (DBHDS)</dc:creator>
  <cp:lastModifiedBy>Cox, Mary Beth (DBHDS)</cp:lastModifiedBy>
  <cp:revision>2</cp:revision>
  <dcterms:created xsi:type="dcterms:W3CDTF">2025-08-22T14:26:24Z</dcterms:created>
  <dcterms:modified xsi:type="dcterms:W3CDTF">2025-09-03T14:03:03Z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