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0058400" cy="77724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C9DD1C-E04D-46F8-817A-3B53057E5DF5}" v="1" dt="2025-09-02T17:45:31.0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640" autoAdjust="0"/>
  </p:normalViewPr>
  <p:slideViewPr>
    <p:cSldViewPr snapToGrid="0">
      <p:cViewPr varScale="1">
        <p:scale>
          <a:sx n="80" d="100"/>
          <a:sy n="80" d="100"/>
        </p:scale>
        <p:origin x="226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x, Mary Beth (DBHDS)" userId="3fe8f8b1-bdce-4c65-8583-b7e326833c53" providerId="ADAL" clId="{43C9DD1C-E04D-46F8-817A-3B53057E5DF5}"/>
    <pc:docChg chg="delSld modSld">
      <pc:chgData name="Cox, Mary Beth (DBHDS)" userId="3fe8f8b1-bdce-4c65-8583-b7e326833c53" providerId="ADAL" clId="{43C9DD1C-E04D-46F8-817A-3B53057E5DF5}" dt="2025-09-02T17:55:32.344" v="113" actId="14100"/>
      <pc:docMkLst>
        <pc:docMk/>
      </pc:docMkLst>
      <pc:sldChg chg="del">
        <pc:chgData name="Cox, Mary Beth (DBHDS)" userId="3fe8f8b1-bdce-4c65-8583-b7e326833c53" providerId="ADAL" clId="{43C9DD1C-E04D-46F8-817A-3B53057E5DF5}" dt="2025-09-02T17:45:06.020" v="0" actId="47"/>
        <pc:sldMkLst>
          <pc:docMk/>
          <pc:sldMk cId="3553618429" sldId="256"/>
        </pc:sldMkLst>
      </pc:sldChg>
      <pc:sldChg chg="del">
        <pc:chgData name="Cox, Mary Beth (DBHDS)" userId="3fe8f8b1-bdce-4c65-8583-b7e326833c53" providerId="ADAL" clId="{43C9DD1C-E04D-46F8-817A-3B53057E5DF5}" dt="2025-09-02T17:45:06.020" v="0" actId="47"/>
        <pc:sldMkLst>
          <pc:docMk/>
          <pc:sldMk cId="959289649" sldId="257"/>
        </pc:sldMkLst>
      </pc:sldChg>
      <pc:sldChg chg="del">
        <pc:chgData name="Cox, Mary Beth (DBHDS)" userId="3fe8f8b1-bdce-4c65-8583-b7e326833c53" providerId="ADAL" clId="{43C9DD1C-E04D-46F8-817A-3B53057E5DF5}" dt="2025-09-02T17:45:06.020" v="0" actId="47"/>
        <pc:sldMkLst>
          <pc:docMk/>
          <pc:sldMk cId="2787430739" sldId="258"/>
        </pc:sldMkLst>
      </pc:sldChg>
      <pc:sldChg chg="del">
        <pc:chgData name="Cox, Mary Beth (DBHDS)" userId="3fe8f8b1-bdce-4c65-8583-b7e326833c53" providerId="ADAL" clId="{43C9DD1C-E04D-46F8-817A-3B53057E5DF5}" dt="2025-09-02T17:45:06.020" v="0" actId="47"/>
        <pc:sldMkLst>
          <pc:docMk/>
          <pc:sldMk cId="625503425" sldId="259"/>
        </pc:sldMkLst>
      </pc:sldChg>
      <pc:sldChg chg="del">
        <pc:chgData name="Cox, Mary Beth (DBHDS)" userId="3fe8f8b1-bdce-4c65-8583-b7e326833c53" providerId="ADAL" clId="{43C9DD1C-E04D-46F8-817A-3B53057E5DF5}" dt="2025-09-02T17:45:06.020" v="0" actId="47"/>
        <pc:sldMkLst>
          <pc:docMk/>
          <pc:sldMk cId="2839887310" sldId="260"/>
        </pc:sldMkLst>
      </pc:sldChg>
      <pc:sldChg chg="del">
        <pc:chgData name="Cox, Mary Beth (DBHDS)" userId="3fe8f8b1-bdce-4c65-8583-b7e326833c53" providerId="ADAL" clId="{43C9DD1C-E04D-46F8-817A-3B53057E5DF5}" dt="2025-09-02T17:45:06.020" v="0" actId="47"/>
        <pc:sldMkLst>
          <pc:docMk/>
          <pc:sldMk cId="3837288031" sldId="261"/>
        </pc:sldMkLst>
      </pc:sldChg>
      <pc:sldChg chg="addSp modSp mod">
        <pc:chgData name="Cox, Mary Beth (DBHDS)" userId="3fe8f8b1-bdce-4c65-8583-b7e326833c53" providerId="ADAL" clId="{43C9DD1C-E04D-46F8-817A-3B53057E5DF5}" dt="2025-09-02T17:55:32.344" v="113" actId="14100"/>
        <pc:sldMkLst>
          <pc:docMk/>
          <pc:sldMk cId="4121445841" sldId="262"/>
        </pc:sldMkLst>
        <pc:spChg chg="add mod">
          <ac:chgData name="Cox, Mary Beth (DBHDS)" userId="3fe8f8b1-bdce-4c65-8583-b7e326833c53" providerId="ADAL" clId="{43C9DD1C-E04D-46F8-817A-3B53057E5DF5}" dt="2025-09-02T17:55:32.344" v="113" actId="14100"/>
          <ac:spMkLst>
            <pc:docMk/>
            <pc:sldMk cId="4121445841" sldId="262"/>
            <ac:spMk id="5" creationId="{5442F9A5-521A-FFE9-3277-F5CFB7634D9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6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BC21AD2D-E6C5-CDEC-2B44-747ECB859B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1" y="90507"/>
            <a:ext cx="2211523" cy="646314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26DFB8E-CDA1-7222-F040-85B5EBE8600C}"/>
              </a:ext>
            </a:extLst>
          </p:cNvPr>
          <p:cNvSpPr txBox="1">
            <a:spLocks/>
          </p:cNvSpPr>
          <p:nvPr userDrawn="1"/>
        </p:nvSpPr>
        <p:spPr>
          <a:xfrm>
            <a:off x="1677352" y="7211481"/>
            <a:ext cx="6703695" cy="335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2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 08.25  Use of this form does not guarantee passing licensing inspection. </a:t>
            </a:r>
          </a:p>
          <a:p>
            <a:r>
              <a:rPr lang="en-US" dirty="0"/>
              <a:t>If you need more rows, copy and paste the entire slide.</a:t>
            </a:r>
          </a:p>
        </p:txBody>
      </p:sp>
    </p:spTree>
    <p:extLst>
      <p:ext uri="{BB962C8B-B14F-4D97-AF65-F5344CB8AC3E}">
        <p14:creationId xmlns:p14="http://schemas.microsoft.com/office/powerpoint/2010/main" val="4032750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85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744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ED2623C5-46A8-1D88-7DD3-0FE20B69BD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1" y="90507"/>
            <a:ext cx="2211523" cy="646314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ECA27EE-F6AD-4D3A-A902-DAB528E5B130}"/>
              </a:ext>
            </a:extLst>
          </p:cNvPr>
          <p:cNvSpPr txBox="1">
            <a:spLocks/>
          </p:cNvSpPr>
          <p:nvPr userDrawn="1"/>
        </p:nvSpPr>
        <p:spPr>
          <a:xfrm>
            <a:off x="1677352" y="7023305"/>
            <a:ext cx="6703695" cy="335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2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 08.25  Use of this form does not guarantee passing licensing inspection. </a:t>
            </a:r>
          </a:p>
          <a:p>
            <a:r>
              <a:rPr lang="en-US" dirty="0"/>
              <a:t>If you need more rows, copy and paste the entire slide.</a:t>
            </a:r>
          </a:p>
        </p:txBody>
      </p:sp>
    </p:spTree>
    <p:extLst>
      <p:ext uri="{BB962C8B-B14F-4D97-AF65-F5344CB8AC3E}">
        <p14:creationId xmlns:p14="http://schemas.microsoft.com/office/powerpoint/2010/main" val="170891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761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59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180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9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833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87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08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891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2ABDA-8E50-84F2-50FD-5522390D5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366" y="663192"/>
            <a:ext cx="7924801" cy="777681"/>
          </a:xfrm>
        </p:spPr>
        <p:txBody>
          <a:bodyPr>
            <a:noAutofit/>
          </a:bodyPr>
          <a:lstStyle/>
          <a:p>
            <a:r>
              <a:rPr lang="en-US" sz="2400" b="1" dirty="0"/>
              <a:t>SAMPLE Personnel Audit Form</a:t>
            </a:r>
            <a:br>
              <a:rPr lang="en-US" sz="1800" dirty="0"/>
            </a:br>
            <a:r>
              <a:rPr lang="en-US" sz="1400" dirty="0"/>
              <a:t>The purpose of this form is to assess personnel compliance with select regulations.</a:t>
            </a:r>
          </a:p>
        </p:txBody>
      </p:sp>
      <p:graphicFrame>
        <p:nvGraphicFramePr>
          <p:cNvPr id="4" name="Content Placeholder 11">
            <a:extLst>
              <a:ext uri="{FF2B5EF4-FFF2-40B4-BE49-F238E27FC236}">
                <a16:creationId xmlns:a16="http://schemas.microsoft.com/office/drawing/2014/main" id="{367712CB-AB85-671C-CA31-03C4A7A087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761978"/>
              </p:ext>
            </p:extLst>
          </p:nvPr>
        </p:nvGraphicFramePr>
        <p:xfrm>
          <a:off x="699366" y="1440873"/>
          <a:ext cx="8860270" cy="55036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702">
                  <a:extLst>
                    <a:ext uri="{9D8B030D-6E8A-4147-A177-3AD203B41FA5}">
                      <a16:colId xmlns:a16="http://schemas.microsoft.com/office/drawing/2014/main" val="2967516703"/>
                    </a:ext>
                  </a:extLst>
                </a:gridCol>
                <a:gridCol w="1911909">
                  <a:extLst>
                    <a:ext uri="{9D8B030D-6E8A-4147-A177-3AD203B41FA5}">
                      <a16:colId xmlns:a16="http://schemas.microsoft.com/office/drawing/2014/main" val="2188090079"/>
                    </a:ext>
                  </a:extLst>
                </a:gridCol>
                <a:gridCol w="1107106">
                  <a:extLst>
                    <a:ext uri="{9D8B030D-6E8A-4147-A177-3AD203B41FA5}">
                      <a16:colId xmlns:a16="http://schemas.microsoft.com/office/drawing/2014/main" val="259428834"/>
                    </a:ext>
                  </a:extLst>
                </a:gridCol>
                <a:gridCol w="1060326">
                  <a:extLst>
                    <a:ext uri="{9D8B030D-6E8A-4147-A177-3AD203B41FA5}">
                      <a16:colId xmlns:a16="http://schemas.microsoft.com/office/drawing/2014/main" val="3095531161"/>
                    </a:ext>
                  </a:extLst>
                </a:gridCol>
                <a:gridCol w="3638227">
                  <a:extLst>
                    <a:ext uri="{9D8B030D-6E8A-4147-A177-3AD203B41FA5}">
                      <a16:colId xmlns:a16="http://schemas.microsoft.com/office/drawing/2014/main" val="3114817073"/>
                    </a:ext>
                  </a:extLst>
                </a:gridCol>
              </a:tblGrid>
              <a:tr h="430609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Employee Name: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Service / Department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918637"/>
                  </a:ext>
                </a:extLst>
              </a:tr>
              <a:tr h="274529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Date of Hire:</a:t>
                      </a: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             /               /</a:t>
                      </a: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AUDIT DATE:</a:t>
                      </a: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                /               /</a:t>
                      </a:r>
                      <a:endParaRPr lang="en-US" sz="12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688569"/>
                  </a:ext>
                </a:extLst>
              </a:tr>
              <a:tr h="430609">
                <a:tc gridSpan="2">
                  <a:txBody>
                    <a:bodyPr/>
                    <a:lstStyle/>
                    <a:p>
                      <a:r>
                        <a:rPr lang="en-US" sz="1200" dirty="0"/>
                        <a:t>1. </a:t>
                      </a:r>
                      <a:r>
                        <a:rPr lang="en-US" sz="1200" b="1" dirty="0"/>
                        <a:t>Enter Regulation: [Number and Text]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u="sng" dirty="0"/>
                        <a:t>Present? </a:t>
                      </a:r>
                    </a:p>
                    <a:p>
                      <a:r>
                        <a:rPr lang="en-US" sz="1200" u="sng" dirty="0"/>
                        <a:t>Circle one.</a:t>
                      </a:r>
                    </a:p>
                  </a:txBody>
                  <a:tcPr anchor="b"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u="sng" dirty="0"/>
                        <a:t>Completed? Circle one.</a:t>
                      </a:r>
                    </a:p>
                  </a:txBody>
                  <a:tcPr anchor="b"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u="sng" dirty="0"/>
                        <a:t>Actions Needed / Notes</a:t>
                      </a:r>
                    </a:p>
                  </a:txBody>
                  <a:tcPr anchor="b"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86196852"/>
                  </a:ext>
                </a:extLst>
              </a:tr>
              <a:tr h="279212">
                <a:tc gridSpan="2">
                  <a:txBody>
                    <a:bodyPr/>
                    <a:lstStyle/>
                    <a:p>
                      <a:r>
                        <a:rPr lang="en-US" sz="1200" i="1" dirty="0"/>
                        <a:t>Enter Regulatory Requirement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7582066"/>
                  </a:ext>
                </a:extLst>
              </a:tr>
              <a:tr h="287073">
                <a:tc gridSpan="2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Enter Regulatory Requirement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734860"/>
                  </a:ext>
                </a:extLst>
              </a:tr>
              <a:tr h="276820">
                <a:tc gridSpan="2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Enter Regulatory Requirement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8856303"/>
                  </a:ext>
                </a:extLst>
              </a:tr>
              <a:tr h="276905">
                <a:tc gridSpan="2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Enter Regulatory Requirement</a:t>
                      </a: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4566270"/>
                  </a:ext>
                </a:extLst>
              </a:tr>
              <a:tr h="430609">
                <a:tc gridSpan="2">
                  <a:txBody>
                    <a:bodyPr/>
                    <a:lstStyle/>
                    <a:p>
                      <a:r>
                        <a:rPr lang="en-US" sz="1200" b="1" dirty="0"/>
                        <a:t>2. Enter Regulation: [Number and Text]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u="sng" dirty="0"/>
                        <a:t>Present? </a:t>
                      </a:r>
                    </a:p>
                    <a:p>
                      <a:r>
                        <a:rPr lang="en-US" sz="1200" u="sng" dirty="0"/>
                        <a:t>Circle one.</a:t>
                      </a:r>
                    </a:p>
                  </a:txBody>
                  <a:tcPr anchor="b"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u="sng" dirty="0"/>
                        <a:t>Completed? Circle one.</a:t>
                      </a:r>
                    </a:p>
                  </a:txBody>
                  <a:tcPr anchor="b"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u="sng" dirty="0"/>
                        <a:t>Actions Needed / Notes</a:t>
                      </a:r>
                    </a:p>
                  </a:txBody>
                  <a:tcPr anchor="b"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24924554"/>
                  </a:ext>
                </a:extLst>
              </a:tr>
              <a:tr h="278785">
                <a:tc gridSpan="2">
                  <a:txBody>
                    <a:bodyPr/>
                    <a:lstStyle/>
                    <a:p>
                      <a:r>
                        <a:rPr lang="en-US" sz="1200" i="1" dirty="0"/>
                        <a:t>Enter Regulatory Requirement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09092"/>
                  </a:ext>
                </a:extLst>
              </a:tr>
              <a:tr h="258365">
                <a:tc gridSpan="2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Enter Regulatory Requirement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3000922"/>
                  </a:ext>
                </a:extLst>
              </a:tr>
              <a:tr h="294249">
                <a:tc gridSpan="2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Enter Regulatory Requirement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0751481"/>
                  </a:ext>
                </a:extLst>
              </a:tr>
              <a:tr h="315780">
                <a:tc gridSpan="2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Enter Regulatory Requirement</a:t>
                      </a: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293699"/>
                  </a:ext>
                </a:extLst>
              </a:tr>
              <a:tr h="430609">
                <a:tc gridSpan="2">
                  <a:txBody>
                    <a:bodyPr/>
                    <a:lstStyle/>
                    <a:p>
                      <a:r>
                        <a:rPr lang="en-US" sz="1200" b="1" dirty="0"/>
                        <a:t>3. Enter Regulation: [Number and Text]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u="sng" dirty="0"/>
                        <a:t>Present? </a:t>
                      </a:r>
                    </a:p>
                    <a:p>
                      <a:r>
                        <a:rPr lang="en-US" sz="1200" u="sng" dirty="0"/>
                        <a:t>Circle one.</a:t>
                      </a:r>
                    </a:p>
                  </a:txBody>
                  <a:tcPr anchor="b"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u="sng" dirty="0"/>
                        <a:t>Completed? Circle one.</a:t>
                      </a:r>
                    </a:p>
                  </a:txBody>
                  <a:tcPr anchor="b"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u="sng" dirty="0"/>
                        <a:t>Actions Needed / Notes</a:t>
                      </a:r>
                    </a:p>
                  </a:txBody>
                  <a:tcPr anchor="b"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304875"/>
                  </a:ext>
                </a:extLst>
              </a:tr>
              <a:tr h="258365">
                <a:tc gridSpan="2">
                  <a:txBody>
                    <a:bodyPr/>
                    <a:lstStyle/>
                    <a:p>
                      <a:r>
                        <a:rPr lang="en-US" sz="1200" i="1" dirty="0"/>
                        <a:t>Enter Regulatory Requirement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3228252"/>
                  </a:ext>
                </a:extLst>
              </a:tr>
              <a:tr h="272719">
                <a:tc gridSpan="2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Enter Regulatory Requirement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7880874"/>
                  </a:ext>
                </a:extLst>
              </a:tr>
              <a:tr h="294249">
                <a:tc gridSpan="2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Enter Regulatory Requirement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4388595"/>
                  </a:ext>
                </a:extLst>
              </a:tr>
              <a:tr h="258365">
                <a:tc gridSpan="2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Enter Regulatory Requirement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6181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442F9A5-521A-FFE9-3277-F5CFB7634D9F}"/>
              </a:ext>
            </a:extLst>
          </p:cNvPr>
          <p:cNvSpPr txBox="1"/>
          <p:nvPr/>
        </p:nvSpPr>
        <p:spPr>
          <a:xfrm>
            <a:off x="7026443" y="836589"/>
            <a:ext cx="25331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See the DBHDS Quality Manual for an example of completing this form.</a:t>
            </a:r>
          </a:p>
        </p:txBody>
      </p:sp>
    </p:spTree>
    <p:extLst>
      <p:ext uri="{BB962C8B-B14F-4D97-AF65-F5344CB8AC3E}">
        <p14:creationId xmlns:p14="http://schemas.microsoft.com/office/powerpoint/2010/main" val="4121445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6DC46A56895B44AFBE9EF76F9E6741" ma:contentTypeVersion="12" ma:contentTypeDescription="Create a new document." ma:contentTypeScope="" ma:versionID="f1df8e8d3fb3603e67f53f84d645671c">
  <xsd:schema xmlns:xsd="http://www.w3.org/2001/XMLSchema" xmlns:xs="http://www.w3.org/2001/XMLSchema" xmlns:p="http://schemas.microsoft.com/office/2006/metadata/properties" xmlns:ns2="ae3aa46f-2dc1-408c-890b-e2ebd20dfec8" xmlns:ns3="9017e714-d015-4486-bd55-b78e8837aca8" targetNamespace="http://schemas.microsoft.com/office/2006/metadata/properties" ma:root="true" ma:fieldsID="f94c5106d81a0259280d9f8be1a38110" ns2:_="" ns3:_="">
    <xsd:import namespace="ae3aa46f-2dc1-408c-890b-e2ebd20dfec8"/>
    <xsd:import namespace="9017e714-d015-4486-bd55-b78e8837ac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3aa46f-2dc1-408c-890b-e2ebd20dfe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17e714-d015-4486-bd55-b78e8837aca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4A3120-5FC8-4410-AEA0-6808F03EB673}"/>
</file>

<file path=customXml/itemProps2.xml><?xml version="1.0" encoding="utf-8"?>
<ds:datastoreItem xmlns:ds="http://schemas.openxmlformats.org/officeDocument/2006/customXml" ds:itemID="{36D58CBD-7C49-4CB6-BBCF-039D766E2F6A}"/>
</file>

<file path=customXml/itemProps3.xml><?xml version="1.0" encoding="utf-8"?>
<ds:datastoreItem xmlns:ds="http://schemas.openxmlformats.org/officeDocument/2006/customXml" ds:itemID="{3457EB2E-E4AD-45B7-8B14-C805B31C1A0A}"/>
</file>

<file path=docMetadata/LabelInfo.xml><?xml version="1.0" encoding="utf-8"?>
<clbl:labelList xmlns:clbl="http://schemas.microsoft.com/office/2020/mipLabelMetadata">
  <clbl:label id="{620ae5a9-4ec1-4fa0-8641-5d9f386c7309}" enabled="0" method="" siteId="{620ae5a9-4ec1-4fa0-8641-5d9f386c730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</TotalTime>
  <Words>231</Words>
  <Application>Microsoft Office PowerPoint</Application>
  <PresentationFormat>Custom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SAMPLE Personnel Audit Form The purpose of this form is to assess personnel compliance with select regulations.</vt:lpstr>
    </vt:vector>
  </TitlesOfParts>
  <Company>VITA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Cox, Mary Beth (DBHDS)</dc:creator>
  <cp:lastModifiedBy>Cox, Mary Beth (DBHDS)</cp:lastModifiedBy>
  <cp:revision>2</cp:revision>
  <dcterms:created xsi:type="dcterms:W3CDTF">2025-08-28T14:54:07Z</dcterms:created>
  <dcterms:modified xsi:type="dcterms:W3CDTF">2025-09-02T17:55:35Z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0x010100446DC46A56895B44AFBE9EF76F9E6741</vt:lpwstr>
  </property>
</Properties>
</file>