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10058400" cy="77724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640" autoAdjust="0"/>
  </p:normalViewPr>
  <p:slideViewPr>
    <p:cSldViewPr snapToGrid="0">
      <p:cViewPr varScale="1">
        <p:scale>
          <a:sx n="94" d="100"/>
          <a:sy n="94" d="100"/>
        </p:scale>
        <p:origin x="9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x, Mary Beth (DBHDS)" userId="3fe8f8b1-bdce-4c65-8583-b7e326833c53" providerId="ADAL" clId="{6C4B0E0D-5BD9-4F7B-BA5E-973E01C69DF3}"/>
    <pc:docChg chg="undo custSel delSld modSld">
      <pc:chgData name="Cox, Mary Beth (DBHDS)" userId="3fe8f8b1-bdce-4c65-8583-b7e326833c53" providerId="ADAL" clId="{6C4B0E0D-5BD9-4F7B-BA5E-973E01C69DF3}" dt="2025-09-02T17:56:27.222" v="46" actId="1076"/>
      <pc:docMkLst>
        <pc:docMk/>
      </pc:docMkLst>
      <pc:sldChg chg="addSp modSp mod">
        <pc:chgData name="Cox, Mary Beth (DBHDS)" userId="3fe8f8b1-bdce-4c65-8583-b7e326833c53" providerId="ADAL" clId="{6C4B0E0D-5BD9-4F7B-BA5E-973E01C69DF3}" dt="2025-09-02T17:56:13.009" v="43" actId="1076"/>
        <pc:sldMkLst>
          <pc:docMk/>
          <pc:sldMk cId="3553618429" sldId="256"/>
        </pc:sldMkLst>
        <pc:spChg chg="add mod">
          <ac:chgData name="Cox, Mary Beth (DBHDS)" userId="3fe8f8b1-bdce-4c65-8583-b7e326833c53" providerId="ADAL" clId="{6C4B0E0D-5BD9-4F7B-BA5E-973E01C69DF3}" dt="2025-09-02T17:56:13.009" v="43" actId="1076"/>
          <ac:spMkLst>
            <pc:docMk/>
            <pc:sldMk cId="3553618429" sldId="256"/>
            <ac:spMk id="2" creationId="{C2968D59-824E-4EDA-64DD-F11C2E9447B4}"/>
          </ac:spMkLst>
        </pc:spChg>
        <pc:spChg chg="mod">
          <ac:chgData name="Cox, Mary Beth (DBHDS)" userId="3fe8f8b1-bdce-4c65-8583-b7e326833c53" providerId="ADAL" clId="{6C4B0E0D-5BD9-4F7B-BA5E-973E01C69DF3}" dt="2025-09-02T17:53:18.673" v="31" actId="20577"/>
          <ac:spMkLst>
            <pc:docMk/>
            <pc:sldMk cId="3553618429" sldId="256"/>
            <ac:spMk id="3" creationId="{3E5BD1C0-2B02-A668-E267-84340DDCBBD5}"/>
          </ac:spMkLst>
        </pc:spChg>
        <pc:graphicFrameChg chg="mod modGraphic">
          <ac:chgData name="Cox, Mary Beth (DBHDS)" userId="3fe8f8b1-bdce-4c65-8583-b7e326833c53" providerId="ADAL" clId="{6C4B0E0D-5BD9-4F7B-BA5E-973E01C69DF3}" dt="2025-09-02T17:36:12.337" v="16" actId="113"/>
          <ac:graphicFrameMkLst>
            <pc:docMk/>
            <pc:sldMk cId="3553618429" sldId="256"/>
            <ac:graphicFrameMk id="4" creationId="{BC4A7AC2-056E-FC96-9828-A5CF4E5E4F39}"/>
          </ac:graphicFrameMkLst>
        </pc:graphicFrameChg>
      </pc:sldChg>
      <pc:sldChg chg="addSp modSp mod">
        <pc:chgData name="Cox, Mary Beth (DBHDS)" userId="3fe8f8b1-bdce-4c65-8583-b7e326833c53" providerId="ADAL" clId="{6C4B0E0D-5BD9-4F7B-BA5E-973E01C69DF3}" dt="2025-09-02T17:56:27.222" v="46" actId="1076"/>
        <pc:sldMkLst>
          <pc:docMk/>
          <pc:sldMk cId="959289649" sldId="257"/>
        </pc:sldMkLst>
        <pc:spChg chg="mod">
          <ac:chgData name="Cox, Mary Beth (DBHDS)" userId="3fe8f8b1-bdce-4c65-8583-b7e326833c53" providerId="ADAL" clId="{6C4B0E0D-5BD9-4F7B-BA5E-973E01C69DF3}" dt="2025-09-02T17:53:34.922" v="34" actId="20577"/>
          <ac:spMkLst>
            <pc:docMk/>
            <pc:sldMk cId="959289649" sldId="257"/>
            <ac:spMk id="2" creationId="{034AB2B5-89F8-6174-3E96-6A8E0D29898E}"/>
          </ac:spMkLst>
        </pc:spChg>
        <pc:spChg chg="add mod">
          <ac:chgData name="Cox, Mary Beth (DBHDS)" userId="3fe8f8b1-bdce-4c65-8583-b7e326833c53" providerId="ADAL" clId="{6C4B0E0D-5BD9-4F7B-BA5E-973E01C69DF3}" dt="2025-09-02T17:56:27.222" v="46" actId="1076"/>
          <ac:spMkLst>
            <pc:docMk/>
            <pc:sldMk cId="959289649" sldId="257"/>
            <ac:spMk id="3" creationId="{5026C7C8-485B-D980-BF28-59233210A810}"/>
          </ac:spMkLst>
        </pc:spChg>
      </pc:sldChg>
      <pc:sldChg chg="del">
        <pc:chgData name="Cox, Mary Beth (DBHDS)" userId="3fe8f8b1-bdce-4c65-8583-b7e326833c53" providerId="ADAL" clId="{6C4B0E0D-5BD9-4F7B-BA5E-973E01C69DF3}" dt="2025-09-02T14:36:11.467" v="0" actId="47"/>
        <pc:sldMkLst>
          <pc:docMk/>
          <pc:sldMk cId="2787430739" sldId="258"/>
        </pc:sldMkLst>
      </pc:sldChg>
      <pc:sldChg chg="del">
        <pc:chgData name="Cox, Mary Beth (DBHDS)" userId="3fe8f8b1-bdce-4c65-8583-b7e326833c53" providerId="ADAL" clId="{6C4B0E0D-5BD9-4F7B-BA5E-973E01C69DF3}" dt="2025-09-02T14:36:11.467" v="0" actId="47"/>
        <pc:sldMkLst>
          <pc:docMk/>
          <pc:sldMk cId="625503425" sldId="259"/>
        </pc:sldMkLst>
      </pc:sldChg>
      <pc:sldChg chg="del">
        <pc:chgData name="Cox, Mary Beth (DBHDS)" userId="3fe8f8b1-bdce-4c65-8583-b7e326833c53" providerId="ADAL" clId="{6C4B0E0D-5BD9-4F7B-BA5E-973E01C69DF3}" dt="2025-09-02T14:36:11.467" v="0" actId="47"/>
        <pc:sldMkLst>
          <pc:docMk/>
          <pc:sldMk cId="2839887310" sldId="260"/>
        </pc:sldMkLst>
      </pc:sldChg>
      <pc:sldChg chg="del">
        <pc:chgData name="Cox, Mary Beth (DBHDS)" userId="3fe8f8b1-bdce-4c65-8583-b7e326833c53" providerId="ADAL" clId="{6C4B0E0D-5BD9-4F7B-BA5E-973E01C69DF3}" dt="2025-09-02T14:36:11.467" v="0" actId="47"/>
        <pc:sldMkLst>
          <pc:docMk/>
          <pc:sldMk cId="3837288031" sldId="261"/>
        </pc:sldMkLst>
      </pc:sldChg>
    </pc:docChg>
  </pc:docChgLst>
  <pc:docChgLst>
    <pc:chgData name="Laubach, Rebecca (DBHDS)" userId="400b639e-e5c1-4e1e-84e9-5e0055b105ef" providerId="ADAL" clId="{E7943D9E-EBF8-4658-858F-6EC2A617AB45}"/>
    <pc:docChg chg="modSld">
      <pc:chgData name="Laubach, Rebecca (DBHDS)" userId="400b639e-e5c1-4e1e-84e9-5e0055b105ef" providerId="ADAL" clId="{E7943D9E-EBF8-4658-858F-6EC2A617AB45}" dt="2025-09-11T12:02:26.160" v="5" actId="13244"/>
      <pc:docMkLst>
        <pc:docMk/>
      </pc:docMkLst>
      <pc:sldChg chg="modSp mod">
        <pc:chgData name="Laubach, Rebecca (DBHDS)" userId="400b639e-e5c1-4e1e-84e9-5e0055b105ef" providerId="ADAL" clId="{E7943D9E-EBF8-4658-858F-6EC2A617AB45}" dt="2025-09-11T12:02:12.779" v="3" actId="13244"/>
        <pc:sldMkLst>
          <pc:docMk/>
          <pc:sldMk cId="3553618429" sldId="256"/>
        </pc:sldMkLst>
        <pc:spChg chg="ord">
          <ac:chgData name="Laubach, Rebecca (DBHDS)" userId="400b639e-e5c1-4e1e-84e9-5e0055b105ef" providerId="ADAL" clId="{E7943D9E-EBF8-4658-858F-6EC2A617AB45}" dt="2025-09-11T12:02:12.779" v="3" actId="13244"/>
          <ac:spMkLst>
            <pc:docMk/>
            <pc:sldMk cId="3553618429" sldId="256"/>
            <ac:spMk id="2" creationId="{C2968D59-824E-4EDA-64DD-F11C2E9447B4}"/>
          </ac:spMkLst>
        </pc:spChg>
        <pc:spChg chg="mod ord">
          <ac:chgData name="Laubach, Rebecca (DBHDS)" userId="400b639e-e5c1-4e1e-84e9-5e0055b105ef" providerId="ADAL" clId="{E7943D9E-EBF8-4658-858F-6EC2A617AB45}" dt="2025-09-11T12:02:10.124" v="2" actId="13244"/>
          <ac:spMkLst>
            <pc:docMk/>
            <pc:sldMk cId="3553618429" sldId="256"/>
            <ac:spMk id="3" creationId="{3E5BD1C0-2B02-A668-E267-84340DDCBBD5}"/>
          </ac:spMkLst>
        </pc:spChg>
      </pc:sldChg>
      <pc:sldChg chg="modSp mod">
        <pc:chgData name="Laubach, Rebecca (DBHDS)" userId="400b639e-e5c1-4e1e-84e9-5e0055b105ef" providerId="ADAL" clId="{E7943D9E-EBF8-4658-858F-6EC2A617AB45}" dt="2025-09-11T12:02:26.160" v="5" actId="13244"/>
        <pc:sldMkLst>
          <pc:docMk/>
          <pc:sldMk cId="959289649" sldId="257"/>
        </pc:sldMkLst>
        <pc:spChg chg="mod ord">
          <ac:chgData name="Laubach, Rebecca (DBHDS)" userId="400b639e-e5c1-4e1e-84e9-5e0055b105ef" providerId="ADAL" clId="{E7943D9E-EBF8-4658-858F-6EC2A617AB45}" dt="2025-09-11T12:02:23.648" v="4" actId="13244"/>
          <ac:spMkLst>
            <pc:docMk/>
            <pc:sldMk cId="959289649" sldId="257"/>
            <ac:spMk id="2" creationId="{034AB2B5-89F8-6174-3E96-6A8E0D29898E}"/>
          </ac:spMkLst>
        </pc:spChg>
        <pc:spChg chg="ord">
          <ac:chgData name="Laubach, Rebecca (DBHDS)" userId="400b639e-e5c1-4e1e-84e9-5e0055b105ef" providerId="ADAL" clId="{E7943D9E-EBF8-4658-858F-6EC2A617AB45}" dt="2025-09-11T12:02:26.160" v="5" actId="13244"/>
          <ac:spMkLst>
            <pc:docMk/>
            <pc:sldMk cId="959289649" sldId="257"/>
            <ac:spMk id="3" creationId="{5026C7C8-485B-D980-BF28-59233210A81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6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BC21AD2D-E6C5-CDEC-2B44-747ECB859B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1" y="90507"/>
            <a:ext cx="2211523" cy="646314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26DFB8E-CDA1-7222-F040-85B5EBE8600C}"/>
              </a:ext>
            </a:extLst>
          </p:cNvPr>
          <p:cNvSpPr txBox="1">
            <a:spLocks/>
          </p:cNvSpPr>
          <p:nvPr userDrawn="1"/>
        </p:nvSpPr>
        <p:spPr>
          <a:xfrm>
            <a:off x="1677352" y="7211481"/>
            <a:ext cx="6703695" cy="335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2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 08.25  Use of this form does not guarantee passing licensing inspection. </a:t>
            </a:r>
          </a:p>
          <a:p>
            <a:r>
              <a:rPr lang="en-US" dirty="0"/>
              <a:t>If you need more rows, copy and paste the entire slide.</a:t>
            </a:r>
          </a:p>
        </p:txBody>
      </p:sp>
    </p:spTree>
    <p:extLst>
      <p:ext uri="{BB962C8B-B14F-4D97-AF65-F5344CB8AC3E}">
        <p14:creationId xmlns:p14="http://schemas.microsoft.com/office/powerpoint/2010/main" val="4032750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85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744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ED2623C5-46A8-1D88-7DD3-0FE20B69BD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1" y="90507"/>
            <a:ext cx="2211523" cy="646314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ECA27EE-F6AD-4D3A-A902-DAB528E5B130}"/>
              </a:ext>
            </a:extLst>
          </p:cNvPr>
          <p:cNvSpPr txBox="1">
            <a:spLocks/>
          </p:cNvSpPr>
          <p:nvPr userDrawn="1"/>
        </p:nvSpPr>
        <p:spPr>
          <a:xfrm>
            <a:off x="1677352" y="7023305"/>
            <a:ext cx="6703695" cy="335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2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 08.25  Use of this form does not guarantee passing licensing inspection. </a:t>
            </a:r>
          </a:p>
          <a:p>
            <a:r>
              <a:rPr lang="en-US" dirty="0"/>
              <a:t>If you need more rows, copy and paste the entire slide.</a:t>
            </a:r>
          </a:p>
        </p:txBody>
      </p:sp>
    </p:spTree>
    <p:extLst>
      <p:ext uri="{BB962C8B-B14F-4D97-AF65-F5344CB8AC3E}">
        <p14:creationId xmlns:p14="http://schemas.microsoft.com/office/powerpoint/2010/main" val="170891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761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59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180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9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833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87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08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C434FF-7DEA-44CC-B132-D96D9877D49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891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E5BD1C0-2B02-A668-E267-84340DDCBBD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406315" y="219943"/>
            <a:ext cx="7200899" cy="83099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SAMPLE: Form to Monitor Corrective Action Plans (CAPs)</a:t>
            </a:r>
          </a:p>
          <a:p>
            <a:pPr marL="0" marR="0" lvl="0" indent="0" algn="l" defTabSz="4572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purpose of this form is to record details about how you will monitor progress on corrective action plans (CAPs).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8D59-824E-4EDA-64DD-F11C2E9447B4}"/>
              </a:ext>
            </a:extLst>
          </p:cNvPr>
          <p:cNvSpPr txBox="1"/>
          <p:nvPr/>
        </p:nvSpPr>
        <p:spPr>
          <a:xfrm>
            <a:off x="0" y="750873"/>
            <a:ext cx="2412330" cy="407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See t</a:t>
            </a:r>
            <a:r>
              <a:rPr lang="en-US" sz="1000" b="1" dirty="0"/>
              <a:t>he DBHDS Quality Manual for an example of completing this form.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C4A7AC2-056E-FC96-9828-A5CF4E5E4F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045967"/>
              </p:ext>
            </p:extLst>
          </p:nvPr>
        </p:nvGraphicFramePr>
        <p:xfrm>
          <a:off x="451185" y="1155031"/>
          <a:ext cx="9156030" cy="5985486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562773">
                  <a:extLst>
                    <a:ext uri="{9D8B030D-6E8A-4147-A177-3AD203B41FA5}">
                      <a16:colId xmlns:a16="http://schemas.microsoft.com/office/drawing/2014/main" val="1860724152"/>
                    </a:ext>
                  </a:extLst>
                </a:gridCol>
                <a:gridCol w="3151387">
                  <a:extLst>
                    <a:ext uri="{9D8B030D-6E8A-4147-A177-3AD203B41FA5}">
                      <a16:colId xmlns:a16="http://schemas.microsoft.com/office/drawing/2014/main" val="3221704081"/>
                    </a:ext>
                  </a:extLst>
                </a:gridCol>
                <a:gridCol w="2865710">
                  <a:extLst>
                    <a:ext uri="{9D8B030D-6E8A-4147-A177-3AD203B41FA5}">
                      <a16:colId xmlns:a16="http://schemas.microsoft.com/office/drawing/2014/main" val="1371814269"/>
                    </a:ext>
                  </a:extLst>
                </a:gridCol>
                <a:gridCol w="1576160">
                  <a:extLst>
                    <a:ext uri="{9D8B030D-6E8A-4147-A177-3AD203B41FA5}">
                      <a16:colId xmlns:a16="http://schemas.microsoft.com/office/drawing/2014/main" val="606419973"/>
                    </a:ext>
                  </a:extLst>
                </a:gridCol>
              </a:tblGrid>
              <a:tr h="405481"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CITATION(s) &amp; DATE of CITATION: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OUR CORRECTIVE ACTION STEPS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HOW and HOW OFTEN WILL THIS BE MONITORED?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WHO IS RESPONSIBLE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335103"/>
                  </a:ext>
                </a:extLst>
              </a:tr>
              <a:tr h="100333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effectLst/>
                        </a:rPr>
                        <a:t>DATE of CITATION:</a:t>
                      </a:r>
                    </a:p>
                    <a:p>
                      <a:pPr marL="0" marR="0"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effectLst/>
                        </a:rPr>
                        <a:t>        /       /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effectLst/>
                        </a:rPr>
                        <a:t>1.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marL="0" marR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92" marR="69792" marT="34896" marB="34896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22007"/>
                  </a:ext>
                </a:extLst>
              </a:tr>
              <a:tr h="314579">
                <a:tc rowSpan="6"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Standard cited and/or description of noncompliance: 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92" marR="69792" marT="34896" marB="34896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effectLst/>
                        </a:rPr>
                        <a:t>2.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619264"/>
                  </a:ext>
                </a:extLst>
              </a:tr>
              <a:tr h="2678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effectLst/>
                        </a:rPr>
                        <a:t>3.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909431"/>
                  </a:ext>
                </a:extLst>
              </a:tr>
              <a:tr h="2678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effectLst/>
                        </a:rPr>
                        <a:t>4.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3568870"/>
                  </a:ext>
                </a:extLst>
              </a:tr>
              <a:tr h="2678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effectLst/>
                        </a:rPr>
                        <a:t>5.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782285162"/>
                  </a:ext>
                </a:extLst>
              </a:tr>
              <a:tr h="4495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effectLst/>
                        </a:rPr>
                        <a:t>HOW WILL WE HELP PREVENT REOCCURENCE?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92" marR="69792" marT="34896" marB="34896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effectLst/>
                        </a:rPr>
                        <a:t>DATE MONITORED AND WERE ACTION STEPS EFFECTIVE?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92" marR="69792" marT="34896" marB="34896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14109748"/>
                  </a:ext>
                </a:extLst>
              </a:tr>
              <a:tr h="680158">
                <a:tc vMerge="1"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730101"/>
                  </a:ext>
                </a:extLst>
              </a:tr>
              <a:tr h="405481"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CITATION(s) &amp; DATE of CITATION: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OUR CORRECTIVE ACTION STEPS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HOW and HOW OFTEN WILL THIS BE MONITORED?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WHO IS RESPONSIBLE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4035812"/>
                  </a:ext>
                </a:extLst>
              </a:tr>
              <a:tr h="225192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effectLst/>
                        </a:rPr>
                        <a:t>DATE of CITATION:</a:t>
                      </a:r>
                    </a:p>
                    <a:p>
                      <a:pPr marL="0" marR="0"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effectLst/>
                        </a:rPr>
                        <a:t>        /          /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92" marR="69792" marT="34896" marB="34896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effectLst/>
                        </a:rPr>
                        <a:t>1.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92" marR="69792" marT="34896" marB="34896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8146902"/>
                  </a:ext>
                </a:extLst>
              </a:tr>
              <a:tr h="267898">
                <a:tc rowSpan="6"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Standard cited and/or description of noncompliance: 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92" marR="69792" marT="34896" marB="34896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effectLst/>
                        </a:rPr>
                        <a:t>2.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792" marR="69792" marT="34896" marB="348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460670"/>
                  </a:ext>
                </a:extLst>
              </a:tr>
              <a:tr h="2678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effectLst/>
                        </a:rPr>
                        <a:t>3.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194517"/>
                  </a:ext>
                </a:extLst>
              </a:tr>
              <a:tr h="2678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effectLst/>
                        </a:rPr>
                        <a:t>4.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4055460"/>
                  </a:ext>
                </a:extLst>
              </a:tr>
              <a:tr h="2678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effectLst/>
                        </a:rPr>
                        <a:t>5.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130350"/>
                  </a:ext>
                </a:extLst>
              </a:tr>
              <a:tr h="4495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effectLst/>
                        </a:rPr>
                        <a:t>HOW WILL WE HELP PREVENT REOCCURENCE?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9792" marR="69792" marT="34896" marB="34896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dirty="0">
                          <a:effectLst/>
                        </a:rPr>
                        <a:t>DATE MONITORED AND WERE ACTION STEPS EFFECTIVE?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92" marR="69792" marT="34896" marB="34896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8935709"/>
                  </a:ext>
                </a:extLst>
              </a:tr>
              <a:tr h="596915">
                <a:tc vMerge="1"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344" marR="52344" marT="727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2624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3618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AB2B5-89F8-6174-3E96-6A8E0D29898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177717" y="233248"/>
            <a:ext cx="7573878" cy="83099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SAMPLE: Establish and Monitor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Measurable Goals &amp; Objectives</a:t>
            </a:r>
          </a:p>
          <a:p>
            <a:pPr marL="0" marR="0" lvl="0" indent="0" algn="ctr" defTabSz="4572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purpose of this form is to record measurable goals and objectives, key steps, and how progress will be monitored.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SMART=Specific, Measurable, Achievable, Relevant, Time-bound.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26C7C8-485B-D980-BF28-59233210A810}"/>
              </a:ext>
            </a:extLst>
          </p:cNvPr>
          <p:cNvSpPr txBox="1"/>
          <p:nvPr/>
        </p:nvSpPr>
        <p:spPr>
          <a:xfrm>
            <a:off x="0" y="804033"/>
            <a:ext cx="2286000" cy="407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See t</a:t>
            </a:r>
            <a:r>
              <a:rPr lang="en-US" sz="1000" b="1" dirty="0"/>
              <a:t>he DBHDS Quality Manual for an example of completing this form.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A8BC264-E0FF-ACE3-0A64-86A42379B0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8672707"/>
              </p:ext>
            </p:extLst>
          </p:nvPr>
        </p:nvGraphicFramePr>
        <p:xfrm>
          <a:off x="312822" y="1197752"/>
          <a:ext cx="8987590" cy="5770615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122946">
                  <a:extLst>
                    <a:ext uri="{9D8B030D-6E8A-4147-A177-3AD203B41FA5}">
                      <a16:colId xmlns:a16="http://schemas.microsoft.com/office/drawing/2014/main" val="1517810876"/>
                    </a:ext>
                  </a:extLst>
                </a:gridCol>
                <a:gridCol w="1013460">
                  <a:extLst>
                    <a:ext uri="{9D8B030D-6E8A-4147-A177-3AD203B41FA5}">
                      <a16:colId xmlns:a16="http://schemas.microsoft.com/office/drawing/2014/main" val="1660626255"/>
                    </a:ext>
                  </a:extLst>
                </a:gridCol>
                <a:gridCol w="1394460">
                  <a:extLst>
                    <a:ext uri="{9D8B030D-6E8A-4147-A177-3AD203B41FA5}">
                      <a16:colId xmlns:a16="http://schemas.microsoft.com/office/drawing/2014/main" val="185327382"/>
                    </a:ext>
                  </a:extLst>
                </a:gridCol>
                <a:gridCol w="1361902">
                  <a:extLst>
                    <a:ext uri="{9D8B030D-6E8A-4147-A177-3AD203B41FA5}">
                      <a16:colId xmlns:a16="http://schemas.microsoft.com/office/drawing/2014/main" val="1999607600"/>
                    </a:ext>
                  </a:extLst>
                </a:gridCol>
                <a:gridCol w="869825">
                  <a:extLst>
                    <a:ext uri="{9D8B030D-6E8A-4147-A177-3AD203B41FA5}">
                      <a16:colId xmlns:a16="http://schemas.microsoft.com/office/drawing/2014/main" val="3477676783"/>
                    </a:ext>
                  </a:extLst>
                </a:gridCol>
                <a:gridCol w="830210">
                  <a:extLst>
                    <a:ext uri="{9D8B030D-6E8A-4147-A177-3AD203B41FA5}">
                      <a16:colId xmlns:a16="http://schemas.microsoft.com/office/drawing/2014/main" val="275164663"/>
                    </a:ext>
                  </a:extLst>
                </a:gridCol>
                <a:gridCol w="1273843">
                  <a:extLst>
                    <a:ext uri="{9D8B030D-6E8A-4147-A177-3AD203B41FA5}">
                      <a16:colId xmlns:a16="http://schemas.microsoft.com/office/drawing/2014/main" val="1470154282"/>
                    </a:ext>
                  </a:extLst>
                </a:gridCol>
                <a:gridCol w="1120944">
                  <a:extLst>
                    <a:ext uri="{9D8B030D-6E8A-4147-A177-3AD203B41FA5}">
                      <a16:colId xmlns:a16="http://schemas.microsoft.com/office/drawing/2014/main" val="352275089"/>
                    </a:ext>
                  </a:extLst>
                </a:gridCol>
              </a:tblGrid>
              <a:tr h="6591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0" dirty="0">
                          <a:solidFill>
                            <a:schemeClr val="tx1"/>
                          </a:solidFill>
                          <a:effectLst/>
                        </a:rPr>
                        <a:t>GOAL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0" dirty="0">
                          <a:solidFill>
                            <a:schemeClr val="tx1"/>
                          </a:solidFill>
                          <a:effectLst/>
                        </a:rPr>
                        <a:t>OBJECTIVES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0" dirty="0">
                          <a:solidFill>
                            <a:schemeClr val="tx1"/>
                          </a:solidFill>
                          <a:effectLst/>
                        </a:rPr>
                        <a:t>KEY STEPS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0" dirty="0">
                          <a:solidFill>
                            <a:schemeClr val="tx1"/>
                          </a:solidFill>
                          <a:effectLst/>
                        </a:rPr>
                        <a:t>WHO IS RESPONSIBLE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0" dirty="0">
                          <a:solidFill>
                            <a:schemeClr val="tx1"/>
                          </a:solidFill>
                          <a:effectLst/>
                        </a:rPr>
                        <a:t>HOW OFTEN TO MONITOR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0" dirty="0">
                          <a:solidFill>
                            <a:schemeClr val="tx1"/>
                          </a:solidFill>
                          <a:effectLst/>
                        </a:rPr>
                        <a:t>WHO WILL MONITOR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0" dirty="0">
                          <a:solidFill>
                            <a:schemeClr val="tx1"/>
                          </a:solidFill>
                          <a:effectLst/>
                        </a:rPr>
                        <a:t>HOW PROGRESS WILL BE DOCUMENTED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0" dirty="0">
                          <a:solidFill>
                            <a:schemeClr val="tx1"/>
                          </a:solidFill>
                          <a:effectLst/>
                        </a:rPr>
                        <a:t>RESULTS + DATE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727955"/>
                  </a:ext>
                </a:extLst>
              </a:tr>
              <a:tr h="311393">
                <a:tc rowSpan="5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77888553"/>
                  </a:ext>
                </a:extLst>
              </a:tr>
              <a:tr h="2646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5248995"/>
                  </a:ext>
                </a:extLst>
              </a:tr>
              <a:tr h="3459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0117208"/>
                  </a:ext>
                </a:extLst>
              </a:tr>
              <a:tr h="3344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684123"/>
                  </a:ext>
                </a:extLst>
              </a:tr>
              <a:tr h="3164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4317384"/>
                  </a:ext>
                </a:extLst>
              </a:tr>
              <a:tr h="340159">
                <a:tc rowSpan="5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kern="100" dirty="0">
                        <a:effectLst/>
                        <a:latin typeface="+mn-lt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90444345"/>
                  </a:ext>
                </a:extLst>
              </a:tr>
              <a:tr h="3401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9181877"/>
                  </a:ext>
                </a:extLst>
              </a:tr>
              <a:tr h="3344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458961"/>
                  </a:ext>
                </a:extLst>
              </a:tr>
              <a:tr h="3286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215290"/>
                  </a:ext>
                </a:extLst>
              </a:tr>
              <a:tr h="3164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303917"/>
                  </a:ext>
                </a:extLst>
              </a:tr>
              <a:tr h="302044">
                <a:tc rowSpan="5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kern="100" dirty="0">
                        <a:effectLst/>
                        <a:latin typeface="+mn-lt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+mn-lt"/>
                        </a:rPr>
                        <a:t> </a:t>
                      </a:r>
                      <a:endParaRPr lang="en-US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8114779"/>
                  </a:ext>
                </a:extLst>
              </a:tr>
              <a:tr h="3926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4115242"/>
                  </a:ext>
                </a:extLst>
              </a:tr>
              <a:tr h="3401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4712387"/>
                  </a:ext>
                </a:extLst>
              </a:tr>
              <a:tr h="3926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8803212"/>
                  </a:ext>
                </a:extLst>
              </a:tr>
              <a:tr h="3344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82" marR="620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8033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9289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6DC46A56895B44AFBE9EF76F9E6741" ma:contentTypeVersion="12" ma:contentTypeDescription="Create a new document." ma:contentTypeScope="" ma:versionID="f1df8e8d3fb3603e67f53f84d645671c">
  <xsd:schema xmlns:xsd="http://www.w3.org/2001/XMLSchema" xmlns:xs="http://www.w3.org/2001/XMLSchema" xmlns:p="http://schemas.microsoft.com/office/2006/metadata/properties" xmlns:ns2="ae3aa46f-2dc1-408c-890b-e2ebd20dfec8" xmlns:ns3="9017e714-d015-4486-bd55-b78e8837aca8" targetNamespace="http://schemas.microsoft.com/office/2006/metadata/properties" ma:root="true" ma:fieldsID="f94c5106d81a0259280d9f8be1a38110" ns2:_="" ns3:_="">
    <xsd:import namespace="ae3aa46f-2dc1-408c-890b-e2ebd20dfec8"/>
    <xsd:import namespace="9017e714-d015-4486-bd55-b78e8837ac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3aa46f-2dc1-408c-890b-e2ebd20dfe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17e714-d015-4486-bd55-b78e8837aca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4CFF61-DEF2-4D38-9EB9-E4A4E6D699F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CA879A-D965-465D-83A0-ED072998BB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3aa46f-2dc1-408c-890b-e2ebd20dfec8"/>
    <ds:schemaRef ds:uri="9017e714-d015-4486-bd55-b78e8837ac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EE58475-E63B-473F-A940-8EEC13C8B376}">
  <ds:schemaRefs>
    <ds:schemaRef ds:uri="http://schemas.microsoft.com/office/2006/metadata/properties"/>
    <ds:schemaRef ds:uri="http://schemas.microsoft.com/office/infopath/2007/PartnerControls"/>
  </ds:schemaRefs>
</ds:datastoreItem>
</file>

<file path=docMetadata/LabelInfo.xml><?xml version="1.0" encoding="utf-8"?>
<clbl:labelList xmlns:clbl="http://schemas.microsoft.com/office/2020/mipLabelMetadata">
  <clbl:label id="{620ae5a9-4ec1-4fa0-8641-5d9f386c7309}" enabled="0" method="" siteId="{620ae5a9-4ec1-4fa0-8641-5d9f386c730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</TotalTime>
  <Words>303</Words>
  <Application>Microsoft Office PowerPoint</Application>
  <PresentationFormat>Custom</PresentationFormat>
  <Paragraphs>88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SAMPLE: Form to Monitor Corrective Action Plans (CAPs) The purpose of this form is to record details about how you will monitor progress on corrective action plans (CAPs). </vt:lpstr>
      <vt:lpstr>SAMPLE: Establish and Monitor Measurable Goals &amp; Objectives The purpose of this form is to record measurable goals and objectives, key steps, and how progress will be monitored. SMART=Specific, Measurable, Achievable, Relevant, Time-bound.</vt:lpstr>
    </vt:vector>
  </TitlesOfParts>
  <Company>VITA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Cox, Mary Beth (DBHDS)</dc:creator>
  <cp:lastModifiedBy>Laubach, Rebecca (DBHDS)</cp:lastModifiedBy>
  <cp:revision>2</cp:revision>
  <dcterms:created xsi:type="dcterms:W3CDTF">2025-08-28T14:54:07Z</dcterms:created>
  <dcterms:modified xsi:type="dcterms:W3CDTF">2025-09-11T12:02:30Z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0x010100446DC46A56895B44AFBE9EF76F9E6741</vt:lpwstr>
  </property>
</Properties>
</file>