
<file path=[Content_Types].xml><?xml version="1.0" encoding="utf-8"?>
<Types xmlns="http://schemas.openxmlformats.org/package/2006/content-types">
  <Default Extension="jfif" ContentType="image/jpe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openxmlformats.org/officeDocument/2006/relationships/custom-properties" Target="docProps/custom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handoutMasterIdLst>
    <p:handoutMasterId r:id="rId5"/>
  </p:handoutMasterIdLst>
  <p:sldIdLst>
    <p:sldId id="261" r:id="rId2"/>
    <p:sldId id="269" r:id="rId3"/>
    <p:sldId id="267" r:id="rId4"/>
  </p:sldIdLst>
  <p:sldSz cx="7772400" cy="1005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0BC3B69-C896-4A13-8F62-6E66E14C7962}" v="7" dt="2025-09-02T17:57:01.45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5640" autoAdjust="0"/>
  </p:normalViewPr>
  <p:slideViewPr>
    <p:cSldViewPr snapToGrid="0">
      <p:cViewPr varScale="1">
        <p:scale>
          <a:sx n="65" d="100"/>
          <a:sy n="65" d="100"/>
        </p:scale>
        <p:origin x="3252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72" d="100"/>
          <a:sy n="72" d="100"/>
        </p:scale>
        <p:origin x="4158" y="8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13" Type="http://schemas.openxmlformats.org/officeDocument/2006/relationships/customXml" Target="../customXml/item2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12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handoutMaster" Target="handoutMasters/handoutMaster1.xml"/><Relationship Id="rId10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tableStyles" Target="tableStyles.xml"/><Relationship Id="rId14" Type="http://schemas.openxmlformats.org/officeDocument/2006/relationships/customXml" Target="../customXml/item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ox, Mary Beth (DBHDS)" userId="3fe8f8b1-bdce-4c65-8583-b7e326833c53" providerId="ADAL" clId="{F0BC3B69-C896-4A13-8F62-6E66E14C7962}"/>
    <pc:docChg chg="custSel delSld modSld">
      <pc:chgData name="Cox, Mary Beth (DBHDS)" userId="3fe8f8b1-bdce-4c65-8583-b7e326833c53" providerId="ADAL" clId="{F0BC3B69-C896-4A13-8F62-6E66E14C7962}" dt="2025-09-02T17:57:01.459" v="46"/>
      <pc:docMkLst>
        <pc:docMk/>
      </pc:docMkLst>
      <pc:sldChg chg="del">
        <pc:chgData name="Cox, Mary Beth (DBHDS)" userId="3fe8f8b1-bdce-4c65-8583-b7e326833c53" providerId="ADAL" clId="{F0BC3B69-C896-4A13-8F62-6E66E14C7962}" dt="2025-09-02T13:58:54.710" v="0" actId="47"/>
        <pc:sldMkLst>
          <pc:docMk/>
          <pc:sldMk cId="2213747259" sldId="256"/>
        </pc:sldMkLst>
      </pc:sldChg>
      <pc:sldChg chg="del">
        <pc:chgData name="Cox, Mary Beth (DBHDS)" userId="3fe8f8b1-bdce-4c65-8583-b7e326833c53" providerId="ADAL" clId="{F0BC3B69-C896-4A13-8F62-6E66E14C7962}" dt="2025-09-02T13:58:54.710" v="0" actId="47"/>
        <pc:sldMkLst>
          <pc:docMk/>
          <pc:sldMk cId="169188946" sldId="259"/>
        </pc:sldMkLst>
      </pc:sldChg>
      <pc:sldChg chg="del">
        <pc:chgData name="Cox, Mary Beth (DBHDS)" userId="3fe8f8b1-bdce-4c65-8583-b7e326833c53" providerId="ADAL" clId="{F0BC3B69-C896-4A13-8F62-6E66E14C7962}" dt="2025-09-02T13:58:54.710" v="0" actId="47"/>
        <pc:sldMkLst>
          <pc:docMk/>
          <pc:sldMk cId="4288981164" sldId="260"/>
        </pc:sldMkLst>
      </pc:sldChg>
      <pc:sldChg chg="addSp modSp mod">
        <pc:chgData name="Cox, Mary Beth (DBHDS)" userId="3fe8f8b1-bdce-4c65-8583-b7e326833c53" providerId="ADAL" clId="{F0BC3B69-C896-4A13-8F62-6E66E14C7962}" dt="2025-09-02T17:56:54.948" v="42" actId="14100"/>
        <pc:sldMkLst>
          <pc:docMk/>
          <pc:sldMk cId="468217435" sldId="261"/>
        </pc:sldMkLst>
        <pc:spChg chg="mod">
          <ac:chgData name="Cox, Mary Beth (DBHDS)" userId="3fe8f8b1-bdce-4c65-8583-b7e326833c53" providerId="ADAL" clId="{F0BC3B69-C896-4A13-8F62-6E66E14C7962}" dt="2025-09-02T17:41:06.643" v="7" actId="20577"/>
          <ac:spMkLst>
            <pc:docMk/>
            <pc:sldMk cId="468217435" sldId="261"/>
            <ac:spMk id="2" creationId="{BD965A18-06FE-9A30-ECD0-E7B1C575031A}"/>
          </ac:spMkLst>
        </pc:spChg>
        <pc:spChg chg="add mod">
          <ac:chgData name="Cox, Mary Beth (DBHDS)" userId="3fe8f8b1-bdce-4c65-8583-b7e326833c53" providerId="ADAL" clId="{F0BC3B69-C896-4A13-8F62-6E66E14C7962}" dt="2025-09-02T17:56:54.948" v="42" actId="14100"/>
          <ac:spMkLst>
            <pc:docMk/>
            <pc:sldMk cId="468217435" sldId="261"/>
            <ac:spMk id="3" creationId="{70D58235-5CB3-8ABE-17F2-6160C1FB649F}"/>
          </ac:spMkLst>
        </pc:spChg>
        <pc:spChg chg="add mod">
          <ac:chgData name="Cox, Mary Beth (DBHDS)" userId="3fe8f8b1-bdce-4c65-8583-b7e326833c53" providerId="ADAL" clId="{F0BC3B69-C896-4A13-8F62-6E66E14C7962}" dt="2025-09-02T17:56:46.888" v="29"/>
          <ac:spMkLst>
            <pc:docMk/>
            <pc:sldMk cId="468217435" sldId="261"/>
            <ac:spMk id="4" creationId="{F0E9C96D-ECCA-4CDE-914F-51F26D611105}"/>
          </ac:spMkLst>
        </pc:spChg>
      </pc:sldChg>
      <pc:sldChg chg="del">
        <pc:chgData name="Cox, Mary Beth (DBHDS)" userId="3fe8f8b1-bdce-4c65-8583-b7e326833c53" providerId="ADAL" clId="{F0BC3B69-C896-4A13-8F62-6E66E14C7962}" dt="2025-09-02T13:59:04.690" v="1" actId="47"/>
        <pc:sldMkLst>
          <pc:docMk/>
          <pc:sldMk cId="4243526309" sldId="263"/>
        </pc:sldMkLst>
      </pc:sldChg>
      <pc:sldChg chg="del">
        <pc:chgData name="Cox, Mary Beth (DBHDS)" userId="3fe8f8b1-bdce-4c65-8583-b7e326833c53" providerId="ADAL" clId="{F0BC3B69-C896-4A13-8F62-6E66E14C7962}" dt="2025-09-02T13:58:54.710" v="0" actId="47"/>
        <pc:sldMkLst>
          <pc:docMk/>
          <pc:sldMk cId="679098873" sldId="264"/>
        </pc:sldMkLst>
      </pc:sldChg>
      <pc:sldChg chg="del">
        <pc:chgData name="Cox, Mary Beth (DBHDS)" userId="3fe8f8b1-bdce-4c65-8583-b7e326833c53" providerId="ADAL" clId="{F0BC3B69-C896-4A13-8F62-6E66E14C7962}" dt="2025-09-02T13:58:54.710" v="0" actId="47"/>
        <pc:sldMkLst>
          <pc:docMk/>
          <pc:sldMk cId="3148570287" sldId="265"/>
        </pc:sldMkLst>
      </pc:sldChg>
      <pc:sldChg chg="del">
        <pc:chgData name="Cox, Mary Beth (DBHDS)" userId="3fe8f8b1-bdce-4c65-8583-b7e326833c53" providerId="ADAL" clId="{F0BC3B69-C896-4A13-8F62-6E66E14C7962}" dt="2025-09-02T13:58:54.710" v="0" actId="47"/>
        <pc:sldMkLst>
          <pc:docMk/>
          <pc:sldMk cId="341304321" sldId="266"/>
        </pc:sldMkLst>
      </pc:sldChg>
      <pc:sldChg chg="addSp delSp modSp mod">
        <pc:chgData name="Cox, Mary Beth (DBHDS)" userId="3fe8f8b1-bdce-4c65-8583-b7e326833c53" providerId="ADAL" clId="{F0BC3B69-C896-4A13-8F62-6E66E14C7962}" dt="2025-09-02T17:57:01.459" v="46"/>
        <pc:sldMkLst>
          <pc:docMk/>
          <pc:sldMk cId="1134234501" sldId="267"/>
        </pc:sldMkLst>
        <pc:spChg chg="mod">
          <ac:chgData name="Cox, Mary Beth (DBHDS)" userId="3fe8f8b1-bdce-4c65-8583-b7e326833c53" providerId="ADAL" clId="{F0BC3B69-C896-4A13-8F62-6E66E14C7962}" dt="2025-09-02T17:41:22.842" v="20" actId="20577"/>
          <ac:spMkLst>
            <pc:docMk/>
            <pc:sldMk cId="1134234501" sldId="267"/>
            <ac:spMk id="2" creationId="{29E6AD60-56B6-9852-F01E-C2ECB90842EF}"/>
          </ac:spMkLst>
        </pc:spChg>
        <pc:spChg chg="add del mod">
          <ac:chgData name="Cox, Mary Beth (DBHDS)" userId="3fe8f8b1-bdce-4c65-8583-b7e326833c53" providerId="ADAL" clId="{F0BC3B69-C896-4A13-8F62-6E66E14C7962}" dt="2025-09-02T17:57:01.256" v="45" actId="478"/>
          <ac:spMkLst>
            <pc:docMk/>
            <pc:sldMk cId="1134234501" sldId="267"/>
            <ac:spMk id="3" creationId="{23824A89-E1ED-15E7-F07E-A73E645FF8C8}"/>
          </ac:spMkLst>
        </pc:spChg>
        <pc:spChg chg="add mod">
          <ac:chgData name="Cox, Mary Beth (DBHDS)" userId="3fe8f8b1-bdce-4c65-8583-b7e326833c53" providerId="ADAL" clId="{F0BC3B69-C896-4A13-8F62-6E66E14C7962}" dt="2025-09-02T17:57:01.459" v="46"/>
          <ac:spMkLst>
            <pc:docMk/>
            <pc:sldMk cId="1134234501" sldId="267"/>
            <ac:spMk id="4" creationId="{7F30AD72-92C8-C3FF-498E-0D3C454C2493}"/>
          </ac:spMkLst>
        </pc:spChg>
      </pc:sldChg>
      <pc:sldChg chg="modSp del mod">
        <pc:chgData name="Cox, Mary Beth (DBHDS)" userId="3fe8f8b1-bdce-4c65-8583-b7e326833c53" providerId="ADAL" clId="{F0BC3B69-C896-4A13-8F62-6E66E14C7962}" dt="2025-09-02T17:46:45.505" v="21" actId="47"/>
        <pc:sldMkLst>
          <pc:docMk/>
          <pc:sldMk cId="1546421082" sldId="268"/>
        </pc:sldMkLst>
        <pc:spChg chg="mod">
          <ac:chgData name="Cox, Mary Beth (DBHDS)" userId="3fe8f8b1-bdce-4c65-8583-b7e326833c53" providerId="ADAL" clId="{F0BC3B69-C896-4A13-8F62-6E66E14C7962}" dt="2025-09-02T17:41:12.954" v="13" actId="20577"/>
          <ac:spMkLst>
            <pc:docMk/>
            <pc:sldMk cId="1546421082" sldId="268"/>
            <ac:spMk id="2" creationId="{D091E8C0-0313-0A90-89C0-E24572BE9623}"/>
          </ac:spMkLst>
        </pc:spChg>
      </pc:sldChg>
      <pc:sldChg chg="addSp delSp modSp mod">
        <pc:chgData name="Cox, Mary Beth (DBHDS)" userId="3fe8f8b1-bdce-4c65-8583-b7e326833c53" providerId="ADAL" clId="{F0BC3B69-C896-4A13-8F62-6E66E14C7962}" dt="2025-09-02T17:56:58.227" v="44"/>
        <pc:sldMkLst>
          <pc:docMk/>
          <pc:sldMk cId="1048151846" sldId="269"/>
        </pc:sldMkLst>
        <pc:spChg chg="add del mod">
          <ac:chgData name="Cox, Mary Beth (DBHDS)" userId="3fe8f8b1-bdce-4c65-8583-b7e326833c53" providerId="ADAL" clId="{F0BC3B69-C896-4A13-8F62-6E66E14C7962}" dt="2025-09-02T17:56:57.903" v="43" actId="478"/>
          <ac:spMkLst>
            <pc:docMk/>
            <pc:sldMk cId="1048151846" sldId="269"/>
            <ac:spMk id="3" creationId="{9246AB0E-B615-CA98-82E3-9D0D3FD6BBD8}"/>
          </ac:spMkLst>
        </pc:spChg>
        <pc:spChg chg="add mod">
          <ac:chgData name="Cox, Mary Beth (DBHDS)" userId="3fe8f8b1-bdce-4c65-8583-b7e326833c53" providerId="ADAL" clId="{F0BC3B69-C896-4A13-8F62-6E66E14C7962}" dt="2025-09-02T17:56:58.227" v="44"/>
          <ac:spMkLst>
            <pc:docMk/>
            <pc:sldMk cId="1048151846" sldId="269"/>
            <ac:spMk id="4" creationId="{574E8F2C-3138-C68B-D4D0-2880DE35D0C9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5684B750-1470-A3D4-36C5-FAE0C75A8D5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5A1F930-7E79-934E-C615-8FC117CAAFDC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DC9458D-BDFA-42B9-92E4-20CA5B867BCF}" type="datetimeFigureOut">
              <a:rPr lang="en-US" smtClean="0"/>
              <a:t>9/2/2025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AE1776B-1A14-D242-2B61-4BFC2FC369A6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AE843EE-163B-B4A9-9DF2-8479D99D5ECA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3C710C2-2E21-4080-9517-484577E98C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685635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fi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1280591"/>
            <a:ext cx="6606540" cy="700827"/>
          </a:xfrm>
        </p:spPr>
        <p:txBody>
          <a:bodyPr anchor="b">
            <a:noAutofit/>
          </a:bodyPr>
          <a:lstStyle>
            <a:lvl1pPr algn="ctr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4AED3A0F-DB87-8D1B-7652-28368D5B89A8}"/>
              </a:ext>
            </a:extLst>
          </p:cNvPr>
          <p:cNvSpPr txBox="1">
            <a:spLocks/>
          </p:cNvSpPr>
          <p:nvPr userDrawn="1"/>
        </p:nvSpPr>
        <p:spPr>
          <a:xfrm>
            <a:off x="534353" y="9446681"/>
            <a:ext cx="6703695" cy="33528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02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020" dirty="0"/>
              <a:t>V 08.25  Use of this form does not guarantee passing licensing inspection. </a:t>
            </a:r>
          </a:p>
          <a:p>
            <a:r>
              <a:rPr lang="en-US" sz="1020" dirty="0"/>
              <a:t>If you need more rows, copy and paste the entire slide.</a:t>
            </a:r>
          </a:p>
        </p:txBody>
      </p:sp>
    </p:spTree>
    <p:extLst>
      <p:ext uri="{BB962C8B-B14F-4D97-AF65-F5344CB8AC3E}">
        <p14:creationId xmlns:p14="http://schemas.microsoft.com/office/powerpoint/2010/main" val="33721810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4352" y="906343"/>
            <a:ext cx="6703695" cy="463336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4353" y="1539200"/>
            <a:ext cx="6703695" cy="7612857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r>
              <a:rPr lang="en-US" dirty="0"/>
              <a:t>Fifth level</a:t>
            </a:r>
          </a:p>
        </p:txBody>
      </p:sp>
      <p:pic>
        <p:nvPicPr>
          <p:cNvPr id="7" name="Picture 6" descr="A picture containing text, clipart&#10;&#10;AI-generated content may be incorrect.">
            <a:extLst>
              <a:ext uri="{FF2B5EF4-FFF2-40B4-BE49-F238E27FC236}">
                <a16:creationId xmlns:a16="http://schemas.microsoft.com/office/drawing/2014/main" id="{58A2AC64-41A0-5898-7C8B-08A4307F0EA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9342" y="90507"/>
            <a:ext cx="2211523" cy="646313"/>
          </a:xfrm>
          <a:prstGeom prst="rect">
            <a:avLst/>
          </a:prstGeom>
        </p:spPr>
      </p:pic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EFBD15EA-8B7E-520E-7571-BE4164C3E8F1}"/>
              </a:ext>
            </a:extLst>
          </p:cNvPr>
          <p:cNvSpPr txBox="1">
            <a:spLocks/>
          </p:cNvSpPr>
          <p:nvPr userDrawn="1"/>
        </p:nvSpPr>
        <p:spPr>
          <a:xfrm>
            <a:off x="534353" y="9446681"/>
            <a:ext cx="6703695" cy="33528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02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020" dirty="0"/>
              <a:t>V 08.25  Use of this form does not guarantee passing licensing inspection. </a:t>
            </a:r>
          </a:p>
          <a:p>
            <a:r>
              <a:rPr lang="en-US" sz="1020" dirty="0"/>
              <a:t>If you need more rows, copy and paste the entire slide.</a:t>
            </a:r>
          </a:p>
        </p:txBody>
      </p:sp>
    </p:spTree>
    <p:extLst>
      <p:ext uri="{BB962C8B-B14F-4D97-AF65-F5344CB8AC3E}">
        <p14:creationId xmlns:p14="http://schemas.microsoft.com/office/powerpoint/2010/main" val="22617768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fi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353" y="934727"/>
            <a:ext cx="6703695" cy="62653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353" y="1885950"/>
            <a:ext cx="6703695" cy="7173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B75D30C4-7F69-3B81-A6A2-5689E4CA201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34353" y="9257453"/>
            <a:ext cx="6703695" cy="335285"/>
          </a:xfrm>
          <a:prstGeom prst="rect">
            <a:avLst/>
          </a:prstGeom>
        </p:spPr>
        <p:txBody>
          <a:bodyPr/>
          <a:lstStyle>
            <a:lvl1pPr algn="ctr">
              <a:defRPr sz="1000">
                <a:solidFill>
                  <a:schemeClr val="bg2">
                    <a:lumMod val="25000"/>
                  </a:schemeClr>
                </a:solidFill>
              </a:defRPr>
            </a:lvl1pPr>
          </a:lstStyle>
          <a:p>
            <a:r>
              <a:rPr lang="en-US" dirty="0"/>
              <a:t>V 08.25  Use of this form does not guarantee passing licensing inspection. </a:t>
            </a:r>
          </a:p>
          <a:p>
            <a:r>
              <a:rPr lang="en-US" dirty="0"/>
              <a:t>If you need more rows, copy and paste the entire slide.</a:t>
            </a:r>
          </a:p>
        </p:txBody>
      </p:sp>
      <p:pic>
        <p:nvPicPr>
          <p:cNvPr id="9" name="Picture 8" descr="A picture containing text, clipart&#10;&#10;AI-generated content may be incorrect.">
            <a:extLst>
              <a:ext uri="{FF2B5EF4-FFF2-40B4-BE49-F238E27FC236}">
                <a16:creationId xmlns:a16="http://schemas.microsoft.com/office/drawing/2014/main" id="{C94BB41A-1233-F6C3-94B0-EED7BA888AAE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9342" y="90507"/>
            <a:ext cx="2211523" cy="646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15172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</p:sldLayoutIdLst>
  <p:txStyles>
    <p:titleStyle>
      <a:lvl1pPr algn="l" defTabSz="777240" rtl="0" eaLnBrk="1" latinLnBrk="0" hangingPunct="1">
        <a:lnSpc>
          <a:spcPct val="90000"/>
        </a:lnSpc>
        <a:spcBef>
          <a:spcPct val="0"/>
        </a:spcBef>
        <a:buNone/>
        <a:defRPr sz="37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10" indent="-194310" algn="l" defTabSz="777240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sz="2380" kern="1200">
          <a:solidFill>
            <a:schemeClr val="tx1"/>
          </a:solidFill>
          <a:latin typeface="+mn-lt"/>
          <a:ea typeface="+mn-ea"/>
          <a:cs typeface="+mn-cs"/>
        </a:defRPr>
      </a:lvl1pPr>
      <a:lvl2pPr marL="5829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2pPr>
      <a:lvl3pPr marL="9715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1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74879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213741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5260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9146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3032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1pPr>
      <a:lvl2pPr marL="3886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1658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194310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3317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7203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965A18-06FE-9A30-ECD0-E7B1C57503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400" b="1" dirty="0"/>
              <a:t>SAMPLE Individual Training Log</a:t>
            </a:r>
            <a:br>
              <a:rPr lang="en-US" sz="2400" b="1" dirty="0"/>
            </a:br>
            <a:r>
              <a:rPr lang="en-US" sz="1400" dirty="0"/>
              <a:t>The purpose of this form is to keep track of employee training completion.</a:t>
            </a:r>
            <a:endParaRPr lang="en-US" sz="2400" dirty="0"/>
          </a:p>
        </p:txBody>
      </p:sp>
      <p:graphicFrame>
        <p:nvGraphicFramePr>
          <p:cNvPr id="12" name="Content Placeholder 11">
            <a:extLst>
              <a:ext uri="{FF2B5EF4-FFF2-40B4-BE49-F238E27FC236}">
                <a16:creationId xmlns:a16="http://schemas.microsoft.com/office/drawing/2014/main" id="{5B991AF3-7FCB-1858-827E-9ADEACF76A4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0317533"/>
              </p:ext>
            </p:extLst>
          </p:nvPr>
        </p:nvGraphicFramePr>
        <p:xfrm>
          <a:off x="534990" y="1539875"/>
          <a:ext cx="6702425" cy="7772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16831">
                  <a:extLst>
                    <a:ext uri="{9D8B030D-6E8A-4147-A177-3AD203B41FA5}">
                      <a16:colId xmlns:a16="http://schemas.microsoft.com/office/drawing/2014/main" val="2967516703"/>
                    </a:ext>
                  </a:extLst>
                </a:gridCol>
                <a:gridCol w="929149">
                  <a:extLst>
                    <a:ext uri="{9D8B030D-6E8A-4147-A177-3AD203B41FA5}">
                      <a16:colId xmlns:a16="http://schemas.microsoft.com/office/drawing/2014/main" val="2188090079"/>
                    </a:ext>
                  </a:extLst>
                </a:gridCol>
                <a:gridCol w="1135626">
                  <a:extLst>
                    <a:ext uri="{9D8B030D-6E8A-4147-A177-3AD203B41FA5}">
                      <a16:colId xmlns:a16="http://schemas.microsoft.com/office/drawing/2014/main" val="2383850581"/>
                    </a:ext>
                  </a:extLst>
                </a:gridCol>
                <a:gridCol w="1113503">
                  <a:extLst>
                    <a:ext uri="{9D8B030D-6E8A-4147-A177-3AD203B41FA5}">
                      <a16:colId xmlns:a16="http://schemas.microsoft.com/office/drawing/2014/main" val="259428834"/>
                    </a:ext>
                  </a:extLst>
                </a:gridCol>
                <a:gridCol w="1231490">
                  <a:extLst>
                    <a:ext uri="{9D8B030D-6E8A-4147-A177-3AD203B41FA5}">
                      <a16:colId xmlns:a16="http://schemas.microsoft.com/office/drawing/2014/main" val="3095531161"/>
                    </a:ext>
                  </a:extLst>
                </a:gridCol>
                <a:gridCol w="1175826">
                  <a:extLst>
                    <a:ext uri="{9D8B030D-6E8A-4147-A177-3AD203B41FA5}">
                      <a16:colId xmlns:a16="http://schemas.microsoft.com/office/drawing/2014/main" val="311481707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200" b="1" dirty="0">
                          <a:solidFill>
                            <a:schemeClr val="bg2">
                              <a:lumMod val="25000"/>
                            </a:schemeClr>
                          </a:solidFill>
                        </a:rPr>
                        <a:t>Employee Name:</a:t>
                      </a:r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endParaRPr lang="en-US" sz="1200" b="1" dirty="0">
                        <a:solidFill>
                          <a:schemeClr val="bg2">
                            <a:lumMod val="2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1200" b="1" dirty="0">
                        <a:solidFill>
                          <a:schemeClr val="bg2">
                            <a:lumMod val="2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>
                          <a:solidFill>
                            <a:schemeClr val="bg2">
                              <a:lumMod val="25000"/>
                            </a:schemeClr>
                          </a:solidFill>
                        </a:rPr>
                        <a:t>Service / Department</a:t>
                      </a:r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endParaRPr lang="en-US" sz="1200" dirty="0">
                        <a:solidFill>
                          <a:schemeClr val="bg2">
                            <a:lumMod val="2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1200" dirty="0">
                        <a:solidFill>
                          <a:schemeClr val="bg2">
                            <a:lumMod val="2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7791863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b="1" dirty="0">
                          <a:solidFill>
                            <a:schemeClr val="bg2">
                              <a:lumMod val="25000"/>
                            </a:schemeClr>
                          </a:solidFill>
                        </a:rPr>
                        <a:t>Date of Hire:</a:t>
                      </a:r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r>
                        <a:rPr lang="en-US" sz="1200" b="1" dirty="0">
                          <a:solidFill>
                            <a:schemeClr val="bg2">
                              <a:lumMod val="25000"/>
                            </a:schemeClr>
                          </a:solidFill>
                        </a:rPr>
                        <a:t>              /               /</a:t>
                      </a:r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1200" b="1" dirty="0">
                        <a:solidFill>
                          <a:schemeClr val="bg2">
                            <a:lumMod val="2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>
                          <a:solidFill>
                            <a:schemeClr val="bg2">
                              <a:lumMod val="25000"/>
                            </a:schemeClr>
                          </a:solidFill>
                        </a:rPr>
                        <a:t>Year:</a:t>
                      </a:r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endParaRPr lang="en-US" sz="1200" dirty="0">
                        <a:solidFill>
                          <a:schemeClr val="bg2">
                            <a:lumMod val="2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1200" dirty="0">
                        <a:solidFill>
                          <a:schemeClr val="bg2">
                            <a:lumMod val="2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68688569"/>
                  </a:ext>
                </a:extLst>
              </a:tr>
              <a:tr h="635512">
                <a:tc gridSpan="2">
                  <a:txBody>
                    <a:bodyPr/>
                    <a:lstStyle/>
                    <a:p>
                      <a:r>
                        <a:rPr lang="en-US" sz="1200" u="sng" dirty="0"/>
                        <a:t>Training</a:t>
                      </a:r>
                    </a:p>
                  </a:txBody>
                  <a:tcPr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u="sng" dirty="0"/>
                        <a:t>Date</a:t>
                      </a: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r>
                        <a:rPr lang="en-US" sz="1200" u="sng" dirty="0"/>
                        <a:t>Training Completed? (circle one)</a:t>
                      </a: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r>
                        <a:rPr lang="en-US" sz="1200" u="sng" dirty="0"/>
                        <a:t>Quiz / Competency? (circle one)</a:t>
                      </a: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r>
                        <a:rPr lang="en-US" sz="1200" u="sng" dirty="0"/>
                        <a:t>Certificate? (circle one)</a:t>
                      </a:r>
                    </a:p>
                  </a:txBody>
                  <a:tcPr anchor="b"/>
                </a:tc>
                <a:extLst>
                  <a:ext uri="{0D108BD9-81ED-4DB2-BD59-A6C34878D82A}">
                    <a16:rowId xmlns:a16="http://schemas.microsoft.com/office/drawing/2014/main" val="1186196852"/>
                  </a:ext>
                </a:extLst>
              </a:tr>
              <a:tr h="370840">
                <a:tc gridSpan="2"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Yes     /      No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110004020202020204"/>
                          <a:ea typeface="+mn-ea"/>
                          <a:cs typeface="+mn-cs"/>
                        </a:rPr>
                        <a:t>Yes     /      No</a:t>
                      </a: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110004020202020204"/>
                          <a:ea typeface="+mn-ea"/>
                          <a:cs typeface="+mn-cs"/>
                        </a:rPr>
                        <a:t>Yes     /      No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77845597"/>
                  </a:ext>
                </a:extLst>
              </a:tr>
              <a:tr h="370840">
                <a:tc gridSpan="2"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110004020202020204"/>
                          <a:ea typeface="+mn-ea"/>
                          <a:cs typeface="+mn-cs"/>
                        </a:rPr>
                        <a:t>Yes     /      No</a:t>
                      </a: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110004020202020204"/>
                          <a:ea typeface="+mn-ea"/>
                          <a:cs typeface="+mn-cs"/>
                        </a:rPr>
                        <a:t>Yes     /      No</a:t>
                      </a: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110004020202020204"/>
                          <a:ea typeface="+mn-ea"/>
                          <a:cs typeface="+mn-cs"/>
                        </a:rPr>
                        <a:t>Yes     /      No</a:t>
                      </a: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87582066"/>
                  </a:ext>
                </a:extLst>
              </a:tr>
              <a:tr h="370840">
                <a:tc gridSpan="2"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110004020202020204"/>
                          <a:ea typeface="+mn-ea"/>
                          <a:cs typeface="+mn-cs"/>
                        </a:rPr>
                        <a:t>Yes     /      No</a:t>
                      </a: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110004020202020204"/>
                          <a:ea typeface="+mn-ea"/>
                          <a:cs typeface="+mn-cs"/>
                        </a:rPr>
                        <a:t>Yes     /      No</a:t>
                      </a: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110004020202020204"/>
                          <a:ea typeface="+mn-ea"/>
                          <a:cs typeface="+mn-cs"/>
                        </a:rPr>
                        <a:t>Yes     /      No</a:t>
                      </a: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07734860"/>
                  </a:ext>
                </a:extLst>
              </a:tr>
              <a:tr h="370840">
                <a:tc gridSpan="2"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110004020202020204"/>
                          <a:ea typeface="+mn-ea"/>
                          <a:cs typeface="+mn-cs"/>
                        </a:rPr>
                        <a:t>Yes     /      No</a:t>
                      </a: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110004020202020204"/>
                          <a:ea typeface="+mn-ea"/>
                          <a:cs typeface="+mn-cs"/>
                        </a:rPr>
                        <a:t>Yes     /      No</a:t>
                      </a: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110004020202020204"/>
                          <a:ea typeface="+mn-ea"/>
                          <a:cs typeface="+mn-cs"/>
                        </a:rPr>
                        <a:t>Yes     /      No</a:t>
                      </a: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18856303"/>
                  </a:ext>
                </a:extLst>
              </a:tr>
              <a:tr h="370840">
                <a:tc gridSpan="2"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110004020202020204"/>
                          <a:ea typeface="+mn-ea"/>
                          <a:cs typeface="+mn-cs"/>
                        </a:rPr>
                        <a:t>Yes     /      No</a:t>
                      </a: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110004020202020204"/>
                          <a:ea typeface="+mn-ea"/>
                          <a:cs typeface="+mn-cs"/>
                        </a:rPr>
                        <a:t>Yes     /      No</a:t>
                      </a: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110004020202020204"/>
                          <a:ea typeface="+mn-ea"/>
                          <a:cs typeface="+mn-cs"/>
                        </a:rPr>
                        <a:t>Yes     /      No</a:t>
                      </a: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94566270"/>
                  </a:ext>
                </a:extLst>
              </a:tr>
              <a:tr h="370840">
                <a:tc gridSpan="2"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110004020202020204"/>
                          <a:ea typeface="+mn-ea"/>
                          <a:cs typeface="+mn-cs"/>
                        </a:rPr>
                        <a:t>Yes     /      No</a:t>
                      </a: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110004020202020204"/>
                          <a:ea typeface="+mn-ea"/>
                          <a:cs typeface="+mn-cs"/>
                        </a:rPr>
                        <a:t>Yes     /      No</a:t>
                      </a: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110004020202020204"/>
                          <a:ea typeface="+mn-ea"/>
                          <a:cs typeface="+mn-cs"/>
                        </a:rPr>
                        <a:t>Yes     /      No</a:t>
                      </a: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99484499"/>
                  </a:ext>
                </a:extLst>
              </a:tr>
              <a:tr h="370840">
                <a:tc gridSpan="2"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110004020202020204"/>
                          <a:ea typeface="+mn-ea"/>
                          <a:cs typeface="+mn-cs"/>
                        </a:rPr>
                        <a:t>Yes     /      No</a:t>
                      </a: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110004020202020204"/>
                          <a:ea typeface="+mn-ea"/>
                          <a:cs typeface="+mn-cs"/>
                        </a:rPr>
                        <a:t>Yes     /      No</a:t>
                      </a: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110004020202020204"/>
                          <a:ea typeface="+mn-ea"/>
                          <a:cs typeface="+mn-cs"/>
                        </a:rPr>
                        <a:t>Yes     /      No</a:t>
                      </a: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24924554"/>
                  </a:ext>
                </a:extLst>
              </a:tr>
              <a:tr h="370840">
                <a:tc gridSpan="2"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110004020202020204"/>
                          <a:ea typeface="+mn-ea"/>
                          <a:cs typeface="+mn-cs"/>
                        </a:rPr>
                        <a:t>Yes     /      No</a:t>
                      </a: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110004020202020204"/>
                          <a:ea typeface="+mn-ea"/>
                          <a:cs typeface="+mn-cs"/>
                        </a:rPr>
                        <a:t>Yes     /      No</a:t>
                      </a: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110004020202020204"/>
                          <a:ea typeface="+mn-ea"/>
                          <a:cs typeface="+mn-cs"/>
                        </a:rPr>
                        <a:t>Yes     /      No</a:t>
                      </a: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94242261"/>
                  </a:ext>
                </a:extLst>
              </a:tr>
              <a:tr h="370840">
                <a:tc gridSpan="2"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110004020202020204"/>
                          <a:ea typeface="+mn-ea"/>
                          <a:cs typeface="+mn-cs"/>
                        </a:rPr>
                        <a:t>Yes     /      No</a:t>
                      </a: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110004020202020204"/>
                          <a:ea typeface="+mn-ea"/>
                          <a:cs typeface="+mn-cs"/>
                        </a:rPr>
                        <a:t>Yes     /      No</a:t>
                      </a: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110004020202020204"/>
                          <a:ea typeface="+mn-ea"/>
                          <a:cs typeface="+mn-cs"/>
                        </a:rPr>
                        <a:t>Yes     /      No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8909092"/>
                  </a:ext>
                </a:extLst>
              </a:tr>
              <a:tr h="370840">
                <a:tc gridSpan="2"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110004020202020204"/>
                          <a:ea typeface="+mn-ea"/>
                          <a:cs typeface="+mn-cs"/>
                        </a:rPr>
                        <a:t>Yes     /      No</a:t>
                      </a: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110004020202020204"/>
                          <a:ea typeface="+mn-ea"/>
                          <a:cs typeface="+mn-cs"/>
                        </a:rPr>
                        <a:t>Yes     /      No</a:t>
                      </a: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110004020202020204"/>
                          <a:ea typeface="+mn-ea"/>
                          <a:cs typeface="+mn-cs"/>
                        </a:rPr>
                        <a:t>Yes     /      No</a:t>
                      </a: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43000922"/>
                  </a:ext>
                </a:extLst>
              </a:tr>
              <a:tr h="370840">
                <a:tc gridSpan="2"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110004020202020204"/>
                          <a:ea typeface="+mn-ea"/>
                          <a:cs typeface="+mn-cs"/>
                        </a:rPr>
                        <a:t>Yes     /      No</a:t>
                      </a: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110004020202020204"/>
                          <a:ea typeface="+mn-ea"/>
                          <a:cs typeface="+mn-cs"/>
                        </a:rPr>
                        <a:t>Yes     /      No</a:t>
                      </a: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110004020202020204"/>
                          <a:ea typeface="+mn-ea"/>
                          <a:cs typeface="+mn-cs"/>
                        </a:rPr>
                        <a:t>Yes     /      No</a:t>
                      </a: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00751481"/>
                  </a:ext>
                </a:extLst>
              </a:tr>
              <a:tr h="370840">
                <a:tc gridSpan="2"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110004020202020204"/>
                          <a:ea typeface="+mn-ea"/>
                          <a:cs typeface="+mn-cs"/>
                        </a:rPr>
                        <a:t>Yes     /      No</a:t>
                      </a: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110004020202020204"/>
                          <a:ea typeface="+mn-ea"/>
                          <a:cs typeface="+mn-cs"/>
                        </a:rPr>
                        <a:t>Yes     /      No</a:t>
                      </a: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110004020202020204"/>
                          <a:ea typeface="+mn-ea"/>
                          <a:cs typeface="+mn-cs"/>
                        </a:rPr>
                        <a:t>Yes     /      No</a:t>
                      </a: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2293699"/>
                  </a:ext>
                </a:extLst>
              </a:tr>
              <a:tr h="370840">
                <a:tc gridSpan="2"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110004020202020204"/>
                          <a:ea typeface="+mn-ea"/>
                          <a:cs typeface="+mn-cs"/>
                        </a:rPr>
                        <a:t>Yes     /      No</a:t>
                      </a: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110004020202020204"/>
                          <a:ea typeface="+mn-ea"/>
                          <a:cs typeface="+mn-cs"/>
                        </a:rPr>
                        <a:t>Yes     /      No</a:t>
                      </a: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110004020202020204"/>
                          <a:ea typeface="+mn-ea"/>
                          <a:cs typeface="+mn-cs"/>
                        </a:rPr>
                        <a:t>Yes     /      No</a:t>
                      </a: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304875"/>
                  </a:ext>
                </a:extLst>
              </a:tr>
              <a:tr h="370840">
                <a:tc gridSpan="2"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110004020202020204"/>
                          <a:ea typeface="+mn-ea"/>
                          <a:cs typeface="+mn-cs"/>
                        </a:rPr>
                        <a:t>Yes     /      No</a:t>
                      </a: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110004020202020204"/>
                          <a:ea typeface="+mn-ea"/>
                          <a:cs typeface="+mn-cs"/>
                        </a:rPr>
                        <a:t>Yes     /      No</a:t>
                      </a: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110004020202020204"/>
                          <a:ea typeface="+mn-ea"/>
                          <a:cs typeface="+mn-cs"/>
                        </a:rPr>
                        <a:t>Yes     /      No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73228252"/>
                  </a:ext>
                </a:extLst>
              </a:tr>
              <a:tr h="370840">
                <a:tc gridSpan="2"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110004020202020204"/>
                          <a:ea typeface="+mn-ea"/>
                          <a:cs typeface="+mn-cs"/>
                        </a:rPr>
                        <a:t>Yes     /      No</a:t>
                      </a: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110004020202020204"/>
                          <a:ea typeface="+mn-ea"/>
                          <a:cs typeface="+mn-cs"/>
                        </a:rPr>
                        <a:t>Yes     /      No</a:t>
                      </a: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110004020202020204"/>
                          <a:ea typeface="+mn-ea"/>
                          <a:cs typeface="+mn-cs"/>
                        </a:rPr>
                        <a:t>Yes     /      No</a:t>
                      </a: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77880874"/>
                  </a:ext>
                </a:extLst>
              </a:tr>
              <a:tr h="370840">
                <a:tc gridSpan="2"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110004020202020204"/>
                          <a:ea typeface="+mn-ea"/>
                          <a:cs typeface="+mn-cs"/>
                        </a:rPr>
                        <a:t>Yes     /      No</a:t>
                      </a: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110004020202020204"/>
                          <a:ea typeface="+mn-ea"/>
                          <a:cs typeface="+mn-cs"/>
                        </a:rPr>
                        <a:t>Yes     /      No</a:t>
                      </a: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110004020202020204"/>
                          <a:ea typeface="+mn-ea"/>
                          <a:cs typeface="+mn-cs"/>
                        </a:rPr>
                        <a:t>Yes     /      No</a:t>
                      </a: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94388595"/>
                  </a:ext>
                </a:extLst>
              </a:tr>
              <a:tr h="370840">
                <a:tc gridSpan="2"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110004020202020204"/>
                          <a:ea typeface="+mn-ea"/>
                          <a:cs typeface="+mn-cs"/>
                        </a:rPr>
                        <a:t>Yes     /      No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110004020202020204"/>
                          <a:ea typeface="+mn-ea"/>
                          <a:cs typeface="+mn-cs"/>
                        </a:rPr>
                        <a:t>Yes     /      No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110004020202020204"/>
                          <a:ea typeface="+mn-ea"/>
                          <a:cs typeface="+mn-cs"/>
                        </a:rPr>
                        <a:t>Yes     /      No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5161810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70D58235-5CB3-8ABE-17F2-6160C1FB649F}"/>
              </a:ext>
            </a:extLst>
          </p:cNvPr>
          <p:cNvSpPr txBox="1"/>
          <p:nvPr/>
        </p:nvSpPr>
        <p:spPr>
          <a:xfrm>
            <a:off x="5117691" y="174915"/>
            <a:ext cx="249676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1" dirty="0"/>
              <a:t>See the DBHDS Quality Manual for an example of completing this form.</a:t>
            </a:r>
          </a:p>
        </p:txBody>
      </p:sp>
    </p:spTree>
    <p:extLst>
      <p:ext uri="{BB962C8B-B14F-4D97-AF65-F5344CB8AC3E}">
        <p14:creationId xmlns:p14="http://schemas.microsoft.com/office/powerpoint/2010/main" val="4682174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894073-F261-65A5-D8B6-10D8558283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2400" b="1" dirty="0"/>
              <a:t>SAMPLE Employee Training Record</a:t>
            </a:r>
            <a:br>
              <a:rPr lang="en-US" sz="4000" b="1" dirty="0"/>
            </a:br>
            <a:r>
              <a:rPr lang="en-US" sz="1600" dirty="0"/>
              <a:t>The purpose of this form is to keep track of employee training completion.</a:t>
            </a: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76584E5D-D3C9-27E5-5D5D-5E6EF815EF8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06286980"/>
              </p:ext>
            </p:extLst>
          </p:nvPr>
        </p:nvGraphicFramePr>
        <p:xfrm>
          <a:off x="783284" y="1695379"/>
          <a:ext cx="6213864" cy="7353813"/>
        </p:xfrm>
        <a:graphic>
          <a:graphicData uri="http://schemas.openxmlformats.org/drawingml/2006/table">
            <a:tbl>
              <a:tblPr firstRow="1" firstCol="1" bandRow="1">
                <a:tableStyleId>{69012ECD-51FC-41F1-AA8D-1B2483CD663E}</a:tableStyleId>
              </a:tblPr>
              <a:tblGrid>
                <a:gridCol w="1954410">
                  <a:extLst>
                    <a:ext uri="{9D8B030D-6E8A-4147-A177-3AD203B41FA5}">
                      <a16:colId xmlns:a16="http://schemas.microsoft.com/office/drawing/2014/main" val="3975493155"/>
                    </a:ext>
                  </a:extLst>
                </a:gridCol>
                <a:gridCol w="1327020">
                  <a:extLst>
                    <a:ext uri="{9D8B030D-6E8A-4147-A177-3AD203B41FA5}">
                      <a16:colId xmlns:a16="http://schemas.microsoft.com/office/drawing/2014/main" val="3135606201"/>
                    </a:ext>
                  </a:extLst>
                </a:gridCol>
                <a:gridCol w="706069">
                  <a:extLst>
                    <a:ext uri="{9D8B030D-6E8A-4147-A177-3AD203B41FA5}">
                      <a16:colId xmlns:a16="http://schemas.microsoft.com/office/drawing/2014/main" val="3676655057"/>
                    </a:ext>
                  </a:extLst>
                </a:gridCol>
                <a:gridCol w="522584">
                  <a:extLst>
                    <a:ext uri="{9D8B030D-6E8A-4147-A177-3AD203B41FA5}">
                      <a16:colId xmlns:a16="http://schemas.microsoft.com/office/drawing/2014/main" val="2881749245"/>
                    </a:ext>
                  </a:extLst>
                </a:gridCol>
                <a:gridCol w="1703781">
                  <a:extLst>
                    <a:ext uri="{9D8B030D-6E8A-4147-A177-3AD203B41FA5}">
                      <a16:colId xmlns:a16="http://schemas.microsoft.com/office/drawing/2014/main" val="2149816000"/>
                    </a:ext>
                  </a:extLst>
                </a:gridCol>
              </a:tblGrid>
              <a:tr h="596553">
                <a:tc gridSpan="2"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kern="100" dirty="0">
                          <a:solidFill>
                            <a:sysClr val="windowText" lastClr="000000"/>
                          </a:solidFill>
                          <a:effectLst/>
                        </a:rPr>
                        <a:t>Employee Name:</a:t>
                      </a:r>
                      <a:endParaRPr lang="en-US" sz="1100" kern="100" dirty="0"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227" marR="68227" marT="0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kern="100" dirty="0">
                          <a:solidFill>
                            <a:sysClr val="windowText" lastClr="000000"/>
                          </a:solidFill>
                          <a:effectLst/>
                        </a:rPr>
                        <a:t>Date of Hire:</a:t>
                      </a:r>
                      <a:endParaRPr lang="en-US" sz="1100" kern="100" dirty="0"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227" marR="68227" marT="0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kern="100" dirty="0">
                          <a:solidFill>
                            <a:sysClr val="windowText" lastClr="000000"/>
                          </a:solidFill>
                          <a:effectLst/>
                        </a:rPr>
                        <a:t>          /              /</a:t>
                      </a:r>
                      <a:endParaRPr lang="en-US" sz="1100" kern="100" dirty="0"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227" marR="68227" marT="0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41166516"/>
                  </a:ext>
                </a:extLst>
              </a:tr>
              <a:tr h="324047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b="1" u="sng" kern="100" dirty="0">
                          <a:effectLst/>
                        </a:rPr>
                        <a:t>Training</a:t>
                      </a:r>
                      <a:endParaRPr lang="en-US" sz="1100" b="1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227" marR="68227" marT="0" marB="0" anchor="b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b="1" u="sng" kern="100" dirty="0">
                          <a:effectLst/>
                        </a:rPr>
                        <a:t>Date Completed</a:t>
                      </a:r>
                      <a:endParaRPr lang="en-US" sz="1100" b="1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227" marR="68227" marT="0" marB="0" anchor="b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b="1" u="sng" kern="100" dirty="0">
                          <a:effectLst/>
                        </a:rPr>
                        <a:t>Expiration Date</a:t>
                      </a:r>
                      <a:endParaRPr lang="en-US" sz="1100" b="1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227" marR="68227" marT="0" marB="0" anchor="b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b="1" u="sng" kern="100" dirty="0">
                          <a:effectLst/>
                        </a:rPr>
                        <a:t>Re-Certification Date</a:t>
                      </a:r>
                      <a:endParaRPr lang="en-US" sz="1100" b="1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227" marR="68227" marT="0" marB="0" anchor="b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99607043"/>
                  </a:ext>
                </a:extLst>
              </a:tr>
              <a:tr h="221426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kern="100">
                          <a:effectLst/>
                        </a:rPr>
                        <a:t>TOVA</a:t>
                      </a:r>
                      <a:endParaRPr lang="en-US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227" marR="68227" marT="0" marB="0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kern="100" dirty="0">
                          <a:effectLst/>
                        </a:rPr>
                        <a:t> </a:t>
                      </a:r>
                      <a:endParaRPr lang="en-US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227" marR="68227" marT="0" marB="0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kern="100">
                          <a:effectLst/>
                        </a:rPr>
                        <a:t> </a:t>
                      </a:r>
                      <a:endParaRPr lang="en-US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227" marR="68227" marT="0" marB="0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kern="100" dirty="0">
                          <a:effectLst/>
                        </a:rPr>
                        <a:t> </a:t>
                      </a:r>
                      <a:endParaRPr lang="en-US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227" marR="68227" marT="0" marB="0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583530052"/>
                  </a:ext>
                </a:extLst>
              </a:tr>
              <a:tr h="221426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kern="100">
                          <a:effectLst/>
                        </a:rPr>
                        <a:t>CPR/First Aid</a:t>
                      </a:r>
                      <a:endParaRPr lang="en-US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227" marR="68227" marT="0" marB="0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kern="100">
                          <a:effectLst/>
                        </a:rPr>
                        <a:t> </a:t>
                      </a:r>
                      <a:endParaRPr lang="en-US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227" marR="68227" marT="0" marB="0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kern="100">
                          <a:effectLst/>
                        </a:rPr>
                        <a:t> </a:t>
                      </a:r>
                      <a:endParaRPr lang="en-US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227" marR="68227" marT="0" marB="0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kern="100">
                          <a:effectLst/>
                        </a:rPr>
                        <a:t> </a:t>
                      </a:r>
                      <a:endParaRPr lang="en-US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227" marR="68227" marT="0" marB="0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660203605"/>
                  </a:ext>
                </a:extLst>
              </a:tr>
              <a:tr h="20920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kern="100">
                          <a:effectLst/>
                        </a:rPr>
                        <a:t>Emergency Preparedness</a:t>
                      </a:r>
                      <a:endParaRPr lang="en-US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227" marR="68227" marT="0" marB="0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kern="100">
                          <a:effectLst/>
                        </a:rPr>
                        <a:t> </a:t>
                      </a:r>
                      <a:endParaRPr lang="en-US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227" marR="68227" marT="0" marB="0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kern="100">
                          <a:effectLst/>
                        </a:rPr>
                        <a:t> </a:t>
                      </a:r>
                      <a:endParaRPr lang="en-US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227" marR="68227" marT="0" marB="0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kern="100">
                          <a:effectLst/>
                        </a:rPr>
                        <a:t> </a:t>
                      </a:r>
                      <a:endParaRPr lang="en-US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227" marR="68227" marT="0" marB="0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945085183"/>
                  </a:ext>
                </a:extLst>
              </a:tr>
              <a:tr h="221426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kern="100">
                          <a:effectLst/>
                        </a:rPr>
                        <a:t>Infection Control- Flu</a:t>
                      </a:r>
                      <a:endParaRPr lang="en-US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227" marR="68227" marT="0" marB="0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kern="100">
                          <a:effectLst/>
                        </a:rPr>
                        <a:t> </a:t>
                      </a:r>
                      <a:endParaRPr lang="en-US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227" marR="68227" marT="0" marB="0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kern="100">
                          <a:effectLst/>
                        </a:rPr>
                        <a:t> </a:t>
                      </a:r>
                      <a:endParaRPr lang="en-US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227" marR="68227" marT="0" marB="0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kern="100">
                          <a:effectLst/>
                        </a:rPr>
                        <a:t> </a:t>
                      </a:r>
                      <a:endParaRPr lang="en-US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227" marR="68227" marT="0" marB="0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62972196"/>
                  </a:ext>
                </a:extLst>
              </a:tr>
              <a:tr h="20920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kern="100">
                          <a:effectLst/>
                        </a:rPr>
                        <a:t>DSP Competency Training</a:t>
                      </a:r>
                      <a:endParaRPr lang="en-US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227" marR="68227" marT="0" marB="0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kern="100">
                          <a:effectLst/>
                        </a:rPr>
                        <a:t> </a:t>
                      </a:r>
                      <a:endParaRPr lang="en-US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227" marR="68227" marT="0" marB="0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kern="100">
                          <a:effectLst/>
                        </a:rPr>
                        <a:t> </a:t>
                      </a:r>
                      <a:endParaRPr lang="en-US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227" marR="68227" marT="0" marB="0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kern="100">
                          <a:effectLst/>
                        </a:rPr>
                        <a:t> </a:t>
                      </a:r>
                      <a:endParaRPr lang="en-US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227" marR="68227" marT="0" marB="0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825652042"/>
                  </a:ext>
                </a:extLst>
              </a:tr>
              <a:tr h="221426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kern="100">
                          <a:effectLst/>
                        </a:rPr>
                        <a:t>DSP Supervisor Training</a:t>
                      </a:r>
                      <a:endParaRPr lang="en-US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227" marR="68227" marT="0" marB="0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kern="100">
                          <a:effectLst/>
                        </a:rPr>
                        <a:t> </a:t>
                      </a:r>
                      <a:endParaRPr lang="en-US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227" marR="68227" marT="0" marB="0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kern="100">
                          <a:effectLst/>
                        </a:rPr>
                        <a:t> </a:t>
                      </a:r>
                      <a:endParaRPr lang="en-US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227" marR="68227" marT="0" marB="0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kern="100">
                          <a:effectLst/>
                        </a:rPr>
                        <a:t> </a:t>
                      </a:r>
                      <a:endParaRPr lang="en-US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227" marR="68227" marT="0" marB="0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299664987"/>
                  </a:ext>
                </a:extLst>
              </a:tr>
              <a:tr h="20920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kern="100">
                          <a:effectLst/>
                        </a:rPr>
                        <a:t>Medication Management</a:t>
                      </a:r>
                      <a:endParaRPr lang="en-US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227" marR="68227" marT="0" marB="0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kern="100">
                          <a:effectLst/>
                        </a:rPr>
                        <a:t> </a:t>
                      </a:r>
                      <a:endParaRPr lang="en-US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227" marR="68227" marT="0" marB="0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kern="100">
                          <a:effectLst/>
                        </a:rPr>
                        <a:t> </a:t>
                      </a:r>
                      <a:endParaRPr lang="en-US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227" marR="68227" marT="0" marB="0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kern="100">
                          <a:effectLst/>
                        </a:rPr>
                        <a:t> </a:t>
                      </a:r>
                      <a:endParaRPr lang="en-US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227" marR="68227" marT="0" marB="0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149426007"/>
                  </a:ext>
                </a:extLst>
              </a:tr>
              <a:tr h="221426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kern="100">
                          <a:effectLst/>
                        </a:rPr>
                        <a:t>Serious Incident Reporting</a:t>
                      </a:r>
                      <a:endParaRPr lang="en-US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227" marR="68227" marT="0" marB="0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kern="100">
                          <a:effectLst/>
                        </a:rPr>
                        <a:t> </a:t>
                      </a:r>
                      <a:endParaRPr lang="en-US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227" marR="68227" marT="0" marB="0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kern="100" dirty="0">
                          <a:effectLst/>
                        </a:rPr>
                        <a:t> </a:t>
                      </a:r>
                      <a:endParaRPr lang="en-US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227" marR="68227" marT="0" marB="0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kern="100">
                          <a:effectLst/>
                        </a:rPr>
                        <a:t> </a:t>
                      </a:r>
                      <a:endParaRPr lang="en-US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227" marR="68227" marT="0" marB="0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84916694"/>
                  </a:ext>
                </a:extLst>
              </a:tr>
              <a:tr h="221426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kern="100">
                          <a:effectLst/>
                        </a:rPr>
                        <a:t>Documentation </a:t>
                      </a:r>
                      <a:endParaRPr lang="en-US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227" marR="68227" marT="0" marB="0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kern="100">
                          <a:effectLst/>
                        </a:rPr>
                        <a:t> </a:t>
                      </a:r>
                      <a:endParaRPr lang="en-US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227" marR="68227" marT="0" marB="0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kern="100">
                          <a:effectLst/>
                        </a:rPr>
                        <a:t> </a:t>
                      </a:r>
                      <a:endParaRPr lang="en-US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227" marR="68227" marT="0" marB="0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kern="100">
                          <a:effectLst/>
                        </a:rPr>
                        <a:t> </a:t>
                      </a:r>
                      <a:endParaRPr lang="en-US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227" marR="68227" marT="0" marB="0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292629235"/>
                  </a:ext>
                </a:extLst>
              </a:tr>
              <a:tr h="20920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kern="100">
                          <a:effectLst/>
                        </a:rPr>
                        <a:t>Employee Handbook</a:t>
                      </a:r>
                      <a:endParaRPr lang="en-US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227" marR="68227" marT="0" marB="0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kern="100">
                          <a:effectLst/>
                        </a:rPr>
                        <a:t> </a:t>
                      </a:r>
                      <a:endParaRPr lang="en-US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227" marR="68227" marT="0" marB="0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kern="100">
                          <a:effectLst/>
                        </a:rPr>
                        <a:t> </a:t>
                      </a:r>
                      <a:endParaRPr lang="en-US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227" marR="68227" marT="0" marB="0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kern="100">
                          <a:effectLst/>
                        </a:rPr>
                        <a:t> </a:t>
                      </a:r>
                      <a:endParaRPr lang="en-US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227" marR="68227" marT="0" marB="0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546325130"/>
                  </a:ext>
                </a:extLst>
              </a:tr>
              <a:tr h="221426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kern="100">
                          <a:effectLst/>
                        </a:rPr>
                        <a:t>Person Centered Training </a:t>
                      </a:r>
                      <a:endParaRPr lang="en-US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227" marR="68227" marT="0" marB="0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kern="100">
                          <a:effectLst/>
                        </a:rPr>
                        <a:t> </a:t>
                      </a:r>
                      <a:endParaRPr lang="en-US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227" marR="68227" marT="0" marB="0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kern="100">
                          <a:effectLst/>
                        </a:rPr>
                        <a:t> </a:t>
                      </a:r>
                      <a:endParaRPr lang="en-US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227" marR="68227" marT="0" marB="0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kern="100">
                          <a:effectLst/>
                        </a:rPr>
                        <a:t> </a:t>
                      </a:r>
                      <a:endParaRPr lang="en-US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227" marR="68227" marT="0" marB="0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69375694"/>
                  </a:ext>
                </a:extLst>
              </a:tr>
              <a:tr h="20920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kern="100" dirty="0">
                          <a:effectLst/>
                        </a:rPr>
                        <a:t>Human Rights</a:t>
                      </a:r>
                      <a:endParaRPr lang="en-US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227" marR="68227" marT="0" marB="0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kern="100">
                          <a:effectLst/>
                        </a:rPr>
                        <a:t> </a:t>
                      </a:r>
                      <a:endParaRPr lang="en-US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227" marR="68227" marT="0" marB="0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kern="100">
                          <a:effectLst/>
                        </a:rPr>
                        <a:t> </a:t>
                      </a:r>
                      <a:endParaRPr lang="en-US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227" marR="68227" marT="0" marB="0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kern="100">
                          <a:effectLst/>
                        </a:rPr>
                        <a:t> </a:t>
                      </a:r>
                      <a:endParaRPr lang="en-US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227" marR="68227" marT="0" marB="0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727230520"/>
                  </a:ext>
                </a:extLst>
              </a:tr>
              <a:tr h="221426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kern="100" dirty="0">
                          <a:effectLst/>
                        </a:rPr>
                        <a:t>HCBS</a:t>
                      </a:r>
                      <a:endParaRPr lang="en-US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227" marR="68227" marT="0" marB="0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kern="100">
                          <a:effectLst/>
                        </a:rPr>
                        <a:t> </a:t>
                      </a:r>
                      <a:endParaRPr lang="en-US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227" marR="68227" marT="0" marB="0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kern="100">
                          <a:effectLst/>
                        </a:rPr>
                        <a:t> </a:t>
                      </a:r>
                      <a:endParaRPr lang="en-US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227" marR="68227" marT="0" marB="0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kern="100" dirty="0">
                          <a:effectLst/>
                        </a:rPr>
                        <a:t> </a:t>
                      </a:r>
                      <a:endParaRPr lang="en-US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227" marR="68227" marT="0" marB="0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549302578"/>
                  </a:ext>
                </a:extLst>
              </a:tr>
              <a:tr h="221426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en-US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227" marR="68227" marT="0" marB="0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en-US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227" marR="68227" marT="0" marB="0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en-US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227" marR="68227" marT="0" marB="0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en-US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227" marR="68227" marT="0" marB="0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923013643"/>
                  </a:ext>
                </a:extLst>
              </a:tr>
              <a:tr h="221426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en-US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227" marR="68227" marT="0" marB="0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en-US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227" marR="68227" marT="0" marB="0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en-US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227" marR="68227" marT="0" marB="0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en-US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227" marR="68227" marT="0" marB="0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090332151"/>
                  </a:ext>
                </a:extLst>
              </a:tr>
              <a:tr h="333498">
                <a:tc gridSpan="5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</a:rPr>
                        <a:t>Performance Evaluations</a:t>
                      </a:r>
                      <a:endParaRPr lang="en-US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227" marR="68227" marT="0" marB="0" anchor="b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0369114"/>
                  </a:ext>
                </a:extLst>
              </a:tr>
              <a:tr h="283945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 dirty="0">
                          <a:effectLst/>
                        </a:rPr>
                        <a:t>90- Day Evaluation</a:t>
                      </a:r>
                      <a:endParaRPr lang="en-US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227" marR="68227" marT="0" marB="0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r>
                        <a:rPr lang="en-US" sz="1200" kern="100" dirty="0">
                          <a:effectLst/>
                        </a:rPr>
                        <a:t>Annual Evaluation</a:t>
                      </a:r>
                      <a:endParaRPr lang="en-US" dirty="0"/>
                    </a:p>
                  </a:txBody>
                  <a:tcPr marL="68227" marR="68227" marT="0" marB="0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 dirty="0">
                          <a:effectLst/>
                        </a:rPr>
                        <a:t>Semi-Annual Observation </a:t>
                      </a:r>
                      <a:endParaRPr lang="en-US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227" marR="68227" marT="0" marB="0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56774502"/>
                  </a:ext>
                </a:extLst>
              </a:tr>
            </a:tbl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574E8F2C-3138-C68B-D4D0-2880DE35D0C9}"/>
              </a:ext>
            </a:extLst>
          </p:cNvPr>
          <p:cNvSpPr txBox="1"/>
          <p:nvPr/>
        </p:nvSpPr>
        <p:spPr>
          <a:xfrm>
            <a:off x="5117691" y="174915"/>
            <a:ext cx="249676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1" dirty="0"/>
              <a:t>See the DBHDS Quality Manual for an example of completing this form.</a:t>
            </a:r>
          </a:p>
        </p:txBody>
      </p:sp>
    </p:spTree>
    <p:extLst>
      <p:ext uri="{BB962C8B-B14F-4D97-AF65-F5344CB8AC3E}">
        <p14:creationId xmlns:p14="http://schemas.microsoft.com/office/powerpoint/2010/main" val="10481518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5141213-EE3C-6AD9-244C-B1BEEC5D7EA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E6AD60-56B6-9852-F01E-C2ECB90842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2448" y="998797"/>
            <a:ext cx="6703695" cy="463335"/>
          </a:xfrm>
        </p:spPr>
        <p:txBody>
          <a:bodyPr>
            <a:noAutofit/>
          </a:bodyPr>
          <a:lstStyle/>
          <a:p>
            <a:r>
              <a:rPr lang="en-US" sz="2400" b="1" dirty="0"/>
              <a:t>SAMPLE Group Training Log</a:t>
            </a:r>
            <a:br>
              <a:rPr lang="en-US" sz="2400" b="1" dirty="0"/>
            </a:br>
            <a:r>
              <a:rPr lang="en-US" sz="1400" dirty="0"/>
              <a:t>The purpose of this form is to record group attendance at a single training.</a:t>
            </a:r>
            <a:endParaRPr lang="en-US" sz="2400" dirty="0"/>
          </a:p>
        </p:txBody>
      </p:sp>
      <p:graphicFrame>
        <p:nvGraphicFramePr>
          <p:cNvPr id="12" name="Content Placeholder 11">
            <a:extLst>
              <a:ext uri="{FF2B5EF4-FFF2-40B4-BE49-F238E27FC236}">
                <a16:creationId xmlns:a16="http://schemas.microsoft.com/office/drawing/2014/main" id="{841F058E-9548-DD0B-99C2-8212FE78FF2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95424071"/>
              </p:ext>
            </p:extLst>
          </p:nvPr>
        </p:nvGraphicFramePr>
        <p:xfrm>
          <a:off x="533720" y="1650817"/>
          <a:ext cx="6702425" cy="74884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09596">
                  <a:extLst>
                    <a:ext uri="{9D8B030D-6E8A-4147-A177-3AD203B41FA5}">
                      <a16:colId xmlns:a16="http://schemas.microsoft.com/office/drawing/2014/main" val="2967516703"/>
                    </a:ext>
                  </a:extLst>
                </a:gridCol>
                <a:gridCol w="736384">
                  <a:extLst>
                    <a:ext uri="{9D8B030D-6E8A-4147-A177-3AD203B41FA5}">
                      <a16:colId xmlns:a16="http://schemas.microsoft.com/office/drawing/2014/main" val="2188090079"/>
                    </a:ext>
                  </a:extLst>
                </a:gridCol>
                <a:gridCol w="1092416">
                  <a:extLst>
                    <a:ext uri="{9D8B030D-6E8A-4147-A177-3AD203B41FA5}">
                      <a16:colId xmlns:a16="http://schemas.microsoft.com/office/drawing/2014/main" val="2383850581"/>
                    </a:ext>
                  </a:extLst>
                </a:gridCol>
                <a:gridCol w="1401536">
                  <a:extLst>
                    <a:ext uri="{9D8B030D-6E8A-4147-A177-3AD203B41FA5}">
                      <a16:colId xmlns:a16="http://schemas.microsoft.com/office/drawing/2014/main" val="259428834"/>
                    </a:ext>
                  </a:extLst>
                </a:gridCol>
                <a:gridCol w="986667">
                  <a:extLst>
                    <a:ext uri="{9D8B030D-6E8A-4147-A177-3AD203B41FA5}">
                      <a16:colId xmlns:a16="http://schemas.microsoft.com/office/drawing/2014/main" val="3095531161"/>
                    </a:ext>
                  </a:extLst>
                </a:gridCol>
                <a:gridCol w="1175826">
                  <a:extLst>
                    <a:ext uri="{9D8B030D-6E8A-4147-A177-3AD203B41FA5}">
                      <a16:colId xmlns:a16="http://schemas.microsoft.com/office/drawing/2014/main" val="3114817073"/>
                    </a:ext>
                  </a:extLst>
                </a:gridCol>
              </a:tblGrid>
              <a:tr h="134439">
                <a:tc>
                  <a:txBody>
                    <a:bodyPr/>
                    <a:lstStyle/>
                    <a:p>
                      <a:r>
                        <a:rPr lang="en-US" sz="1200" b="1" dirty="0">
                          <a:solidFill>
                            <a:schemeClr val="bg2">
                              <a:lumMod val="25000"/>
                            </a:schemeClr>
                          </a:solidFill>
                        </a:rPr>
                        <a:t>Title of Training:</a:t>
                      </a:r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endParaRPr lang="en-US" sz="1200" b="1" dirty="0">
                        <a:solidFill>
                          <a:schemeClr val="bg2">
                            <a:lumMod val="2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1200" b="1" dirty="0">
                        <a:solidFill>
                          <a:schemeClr val="bg2">
                            <a:lumMod val="2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>
                          <a:solidFill>
                            <a:schemeClr val="bg2">
                              <a:lumMod val="25000"/>
                            </a:schemeClr>
                          </a:solidFill>
                        </a:rPr>
                        <a:t>Date:</a:t>
                      </a:r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endParaRPr lang="en-US" sz="1200" dirty="0">
                        <a:solidFill>
                          <a:schemeClr val="bg2">
                            <a:lumMod val="2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1200" dirty="0">
                        <a:solidFill>
                          <a:schemeClr val="bg2">
                            <a:lumMod val="2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77918637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200" b="1" dirty="0">
                          <a:solidFill>
                            <a:schemeClr val="bg2">
                              <a:lumMod val="25000"/>
                            </a:schemeClr>
                          </a:solidFill>
                        </a:rPr>
                        <a:t>Facilitator:</a:t>
                      </a:r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endParaRPr lang="en-US" sz="1200" b="1" dirty="0">
                        <a:solidFill>
                          <a:schemeClr val="bg2">
                            <a:lumMod val="2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1200" b="1" dirty="0">
                        <a:solidFill>
                          <a:schemeClr val="bg2">
                            <a:lumMod val="2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>
                          <a:solidFill>
                            <a:schemeClr val="bg2">
                              <a:lumMod val="25000"/>
                            </a:schemeClr>
                          </a:solidFill>
                        </a:rPr>
                        <a:t>Type: (circle one)</a:t>
                      </a:r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bg2">
                              <a:lumMod val="25000"/>
                            </a:schemeClr>
                          </a:solidFill>
                        </a:rPr>
                        <a:t>     Virtual              In-person </a:t>
                      </a:r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1200" dirty="0">
                        <a:solidFill>
                          <a:schemeClr val="bg2">
                            <a:lumMod val="2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68688569"/>
                  </a:ext>
                </a:extLst>
              </a:tr>
              <a:tr h="635512">
                <a:tc gridSpan="2">
                  <a:txBody>
                    <a:bodyPr/>
                    <a:lstStyle/>
                    <a:p>
                      <a:r>
                        <a:rPr lang="en-US" sz="1200" u="sng" dirty="0"/>
                        <a:t>Employee Name</a:t>
                      </a:r>
                    </a:p>
                  </a:txBody>
                  <a:tcPr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u="sng" dirty="0"/>
                        <a:t>Start Time</a:t>
                      </a: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r>
                        <a:rPr lang="en-US" sz="1200" u="sng" dirty="0"/>
                        <a:t>End Time</a:t>
                      </a:r>
                    </a:p>
                  </a:txBody>
                  <a:tcPr anchor="b"/>
                </a:tc>
                <a:tc gridSpan="2">
                  <a:txBody>
                    <a:bodyPr/>
                    <a:lstStyle/>
                    <a:p>
                      <a:pPr marL="0" marR="0" lvl="0" indent="0" algn="l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sng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110004020202020204"/>
                          <a:ea typeface="+mn-ea"/>
                          <a:cs typeface="+mn-cs"/>
                        </a:rPr>
                        <a:t>Employee Signature</a:t>
                      </a:r>
                    </a:p>
                  </a:txBody>
                  <a:tcPr anchor="b"/>
                </a:tc>
                <a:tc hMerge="1">
                  <a:txBody>
                    <a:bodyPr/>
                    <a:lstStyle/>
                    <a:p>
                      <a:pPr marL="0" marR="0" lvl="0" indent="0" algn="l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86196852"/>
                  </a:ext>
                </a:extLst>
              </a:tr>
              <a:tr h="370840">
                <a:tc gridSpan="2"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+mn-cs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lvl="0" indent="0" algn="l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77845597"/>
                  </a:ext>
                </a:extLst>
              </a:tr>
              <a:tr h="370840">
                <a:tc gridSpan="2"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+mn-cs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+mn-cs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lvl="0" indent="0" algn="l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87582066"/>
                  </a:ext>
                </a:extLst>
              </a:tr>
              <a:tr h="370840">
                <a:tc gridSpan="2"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+mn-cs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lvl="0" indent="0" algn="l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07734860"/>
                  </a:ext>
                </a:extLst>
              </a:tr>
              <a:tr h="370840">
                <a:tc gridSpan="2"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18856303"/>
                  </a:ext>
                </a:extLst>
              </a:tr>
              <a:tr h="370840">
                <a:tc gridSpan="2"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+mn-cs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lvl="0" indent="0" algn="l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94566270"/>
                  </a:ext>
                </a:extLst>
              </a:tr>
              <a:tr h="370840">
                <a:tc gridSpan="2"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99484499"/>
                  </a:ext>
                </a:extLst>
              </a:tr>
              <a:tr h="370840">
                <a:tc gridSpan="2"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+mn-cs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lvl="0" indent="0" algn="l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24924554"/>
                  </a:ext>
                </a:extLst>
              </a:tr>
              <a:tr h="370840">
                <a:tc gridSpan="2"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94242261"/>
                  </a:ext>
                </a:extLst>
              </a:tr>
              <a:tr h="370840">
                <a:tc gridSpan="2"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+mn-cs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lvl="0" indent="0" algn="l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8909092"/>
                  </a:ext>
                </a:extLst>
              </a:tr>
              <a:tr h="370840">
                <a:tc gridSpan="2"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+mn-cs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lvl="0" indent="0" algn="l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43000922"/>
                  </a:ext>
                </a:extLst>
              </a:tr>
              <a:tr h="370840">
                <a:tc gridSpan="2"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+mn-cs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lvl="0" indent="0" algn="l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00751481"/>
                  </a:ext>
                </a:extLst>
              </a:tr>
              <a:tr h="370840">
                <a:tc gridSpan="2"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2293699"/>
                  </a:ext>
                </a:extLst>
              </a:tr>
              <a:tr h="370840">
                <a:tc gridSpan="2"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+mn-cs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lvl="0" indent="0" algn="l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304875"/>
                  </a:ext>
                </a:extLst>
              </a:tr>
              <a:tr h="370840">
                <a:tc gridSpan="2"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73228252"/>
                  </a:ext>
                </a:extLst>
              </a:tr>
              <a:tr h="370840">
                <a:tc gridSpan="2"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+mn-cs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lvl="0" indent="0" algn="l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77880874"/>
                  </a:ext>
                </a:extLst>
              </a:tr>
              <a:tr h="370840">
                <a:tc gridSpan="2"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94388595"/>
                  </a:ext>
                </a:extLst>
              </a:tr>
              <a:tr h="370840">
                <a:tc gridSpan="2"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+mn-cs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lvl="0" indent="0" algn="l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5161810"/>
                  </a:ext>
                </a:extLst>
              </a:tr>
            </a:tbl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7F30AD72-92C8-C3FF-498E-0D3C454C2493}"/>
              </a:ext>
            </a:extLst>
          </p:cNvPr>
          <p:cNvSpPr txBox="1"/>
          <p:nvPr/>
        </p:nvSpPr>
        <p:spPr>
          <a:xfrm>
            <a:off x="5117691" y="174915"/>
            <a:ext cx="249676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1" dirty="0"/>
              <a:t>See the DBHDS Quality Manual for an example of completing this form.</a:t>
            </a:r>
          </a:p>
        </p:txBody>
      </p:sp>
    </p:spTree>
    <p:extLst>
      <p:ext uri="{BB962C8B-B14F-4D97-AF65-F5344CB8AC3E}">
        <p14:creationId xmlns:p14="http://schemas.microsoft.com/office/powerpoint/2010/main" val="11342345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46DC46A56895B44AFBE9EF76F9E6741" ma:contentTypeVersion="12" ma:contentTypeDescription="Create a new document." ma:contentTypeScope="" ma:versionID="f1df8e8d3fb3603e67f53f84d645671c">
  <xsd:schema xmlns:xsd="http://www.w3.org/2001/XMLSchema" xmlns:xs="http://www.w3.org/2001/XMLSchema" xmlns:p="http://schemas.microsoft.com/office/2006/metadata/properties" xmlns:ns2="ae3aa46f-2dc1-408c-890b-e2ebd20dfec8" xmlns:ns3="9017e714-d015-4486-bd55-b78e8837aca8" targetNamespace="http://schemas.microsoft.com/office/2006/metadata/properties" ma:root="true" ma:fieldsID="f94c5106d81a0259280d9f8be1a38110" ns2:_="" ns3:_="">
    <xsd:import namespace="ae3aa46f-2dc1-408c-890b-e2ebd20dfec8"/>
    <xsd:import namespace="9017e714-d015-4486-bd55-b78e8837aca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LengthInSecond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e3aa46f-2dc1-408c-890b-e2ebd20dfec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ObjectDetectorVersions" ma:index="17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017e714-d015-4486-bd55-b78e8837aca8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5DB12D97-4E9C-47C4-B703-06985FE82354}"/>
</file>

<file path=customXml/itemProps2.xml><?xml version="1.0" encoding="utf-8"?>
<ds:datastoreItem xmlns:ds="http://schemas.openxmlformats.org/officeDocument/2006/customXml" ds:itemID="{613CB503-976A-482B-9435-BA00E51CFB86}"/>
</file>

<file path=customXml/itemProps3.xml><?xml version="1.0" encoding="utf-8"?>
<ds:datastoreItem xmlns:ds="http://schemas.openxmlformats.org/officeDocument/2006/customXml" ds:itemID="{A72B6613-A202-45FA-AC51-5D5EFB892272}"/>
</file>

<file path=docMetadata/LabelInfo.xml><?xml version="1.0" encoding="utf-8"?>
<clbl:labelList xmlns:clbl="http://schemas.microsoft.com/office/2020/mipLabelMetadata">
  <clbl:label id="{620ae5a9-4ec1-4fa0-8641-5d9f386c7309}" enabled="0" method="" siteId="{620ae5a9-4ec1-4fa0-8641-5d9f386c7309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1405</TotalTime>
  <Words>408</Words>
  <Application>Microsoft Office PowerPoint</Application>
  <PresentationFormat>Custom</PresentationFormat>
  <Paragraphs>139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Aptos</vt:lpstr>
      <vt:lpstr>Aptos Display</vt:lpstr>
      <vt:lpstr>Arial</vt:lpstr>
      <vt:lpstr>Calibri</vt:lpstr>
      <vt:lpstr>Office Theme</vt:lpstr>
      <vt:lpstr>SAMPLE Individual Training Log The purpose of this form is to keep track of employee training completion.</vt:lpstr>
      <vt:lpstr>SAMPLE Employee Training Record The purpose of this form is to keep track of employee training completion.</vt:lpstr>
      <vt:lpstr>SAMPLE Group Training Log The purpose of this form is to record group attendance at a single training.</vt:lpstr>
    </vt:vector>
  </TitlesOfParts>
  <Company>VITA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Cox, Mary Beth (DBHDS)</dc:creator>
  <cp:lastModifiedBy>Cox, Mary Beth (DBHDS)</cp:lastModifiedBy>
  <cp:revision>2</cp:revision>
  <dcterms:created xsi:type="dcterms:W3CDTF">2025-08-22T14:26:24Z</dcterms:created>
  <dcterms:modified xsi:type="dcterms:W3CDTF">2025-09-02T17:57:03Z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0x010100446DC46A56895B44AFBE9EF76F9E6741</vt:lpwstr>
  </property>
</Properties>
</file>