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57" r:id="rId6"/>
    <p:sldId id="259" r:id="rId7"/>
    <p:sldId id="296" r:id="rId8"/>
    <p:sldId id="260" r:id="rId9"/>
    <p:sldId id="298" r:id="rId10"/>
    <p:sldId id="261" r:id="rId11"/>
    <p:sldId id="263" r:id="rId12"/>
    <p:sldId id="262" r:id="rId13"/>
    <p:sldId id="258" r:id="rId14"/>
    <p:sldId id="264" r:id="rId15"/>
    <p:sldId id="265" r:id="rId16"/>
    <p:sldId id="266" r:id="rId17"/>
    <p:sldId id="267" r:id="rId18"/>
    <p:sldId id="268" r:id="rId19"/>
    <p:sldId id="269" r:id="rId20"/>
    <p:sldId id="270" r:id="rId21"/>
    <p:sldId id="271" r:id="rId22"/>
    <p:sldId id="272" r:id="rId23"/>
    <p:sldId id="273" r:id="rId24"/>
    <p:sldId id="275" r:id="rId25"/>
    <p:sldId id="274" r:id="rId26"/>
    <p:sldId id="278" r:id="rId27"/>
    <p:sldId id="276" r:id="rId28"/>
    <p:sldId id="277" r:id="rId29"/>
    <p:sldId id="279" r:id="rId30"/>
    <p:sldId id="280" r:id="rId31"/>
    <p:sldId id="281" r:id="rId32"/>
    <p:sldId id="282" r:id="rId33"/>
    <p:sldId id="283" r:id="rId34"/>
    <p:sldId id="284" r:id="rId35"/>
    <p:sldId id="286" r:id="rId36"/>
    <p:sldId id="285" r:id="rId37"/>
    <p:sldId id="287" r:id="rId38"/>
    <p:sldId id="288" r:id="rId39"/>
    <p:sldId id="289" r:id="rId40"/>
    <p:sldId id="290" r:id="rId41"/>
    <p:sldId id="291" r:id="rId42"/>
    <p:sldId id="297" r:id="rId43"/>
    <p:sldId id="293" r:id="rId44"/>
    <p:sldId id="295" r:id="rId45"/>
    <p:sldId id="292" r:id="rId46"/>
    <p:sldId id="2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8510B-9A3F-42F4-BB86-84D78106B4D7}" v="24" dt="2024-02-05T18:19:19.417"/>
    <p1510:client id="{BEA2219A-6411-AFDF-126C-0A37F02DEE21}" v="1" dt="2024-02-05T18:20:04.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3" autoAdjust="0"/>
    <p:restoredTop sz="94660"/>
  </p:normalViewPr>
  <p:slideViewPr>
    <p:cSldViewPr snapToGrid="0">
      <p:cViewPr varScale="1">
        <p:scale>
          <a:sx n="110" d="100"/>
          <a:sy n="110" d="100"/>
        </p:scale>
        <p:origin x="5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 Tiffani (DBHDS)" userId="S::tiffani.wells@dbhds.virginia.gov::bd4210c9-a8bb-4d70-82ab-964e83eea06b" providerId="AD" clId="Web-{04A8510B-9A3F-42F4-BB86-84D78106B4D7}"/>
    <pc:docChg chg="modSld">
      <pc:chgData name="Wells, Tiffani (DBHDS)" userId="S::tiffani.wells@dbhds.virginia.gov::bd4210c9-a8bb-4d70-82ab-964e83eea06b" providerId="AD" clId="Web-{04A8510B-9A3F-42F4-BB86-84D78106B4D7}" dt="2024-02-05T18:19:19.417" v="18"/>
      <pc:docMkLst>
        <pc:docMk/>
      </pc:docMkLst>
      <pc:sldChg chg="modSp">
        <pc:chgData name="Wells, Tiffani (DBHDS)" userId="S::tiffani.wells@dbhds.virginia.gov::bd4210c9-a8bb-4d70-82ab-964e83eea06b" providerId="AD" clId="Web-{04A8510B-9A3F-42F4-BB86-84D78106B4D7}" dt="2024-02-05T18:19:19.417" v="18"/>
        <pc:sldMkLst>
          <pc:docMk/>
          <pc:sldMk cId="3420584482" sldId="263"/>
        </pc:sldMkLst>
        <pc:graphicFrameChg chg="mod modGraphic">
          <ac:chgData name="Wells, Tiffani (DBHDS)" userId="S::tiffani.wells@dbhds.virginia.gov::bd4210c9-a8bb-4d70-82ab-964e83eea06b" providerId="AD" clId="Web-{04A8510B-9A3F-42F4-BB86-84D78106B4D7}" dt="2024-02-05T18:19:19.417" v="18"/>
          <ac:graphicFrameMkLst>
            <pc:docMk/>
            <pc:sldMk cId="3420584482" sldId="263"/>
            <ac:graphicFrameMk id="10" creationId="{8487CB83-7B1B-4B09-8AF4-52253534A922}"/>
          </ac:graphicFrameMkLst>
        </pc:graphicFrameChg>
      </pc:sldChg>
    </pc:docChg>
  </pc:docChgLst>
  <pc:docChgLst>
    <pc:chgData name="Wells, Tiffani (DBHDS)" userId="S::tiffani.wells@dbhds.virginia.gov::bd4210c9-a8bb-4d70-82ab-964e83eea06b" providerId="AD" clId="Web-{BEA2219A-6411-AFDF-126C-0A37F02DEE21}"/>
    <pc:docChg chg="modSld">
      <pc:chgData name="Wells, Tiffani (DBHDS)" userId="S::tiffani.wells@dbhds.virginia.gov::bd4210c9-a8bb-4d70-82ab-964e83eea06b" providerId="AD" clId="Web-{BEA2219A-6411-AFDF-126C-0A37F02DEE21}" dt="2024-02-05T18:20:04.720" v="0"/>
      <pc:docMkLst>
        <pc:docMk/>
      </pc:docMkLst>
      <pc:sldChg chg="modSp">
        <pc:chgData name="Wells, Tiffani (DBHDS)" userId="S::tiffani.wells@dbhds.virginia.gov::bd4210c9-a8bb-4d70-82ab-964e83eea06b" providerId="AD" clId="Web-{BEA2219A-6411-AFDF-126C-0A37F02DEE21}" dt="2024-02-05T18:20:04.720" v="0"/>
        <pc:sldMkLst>
          <pc:docMk/>
          <pc:sldMk cId="3420584482" sldId="263"/>
        </pc:sldMkLst>
        <pc:graphicFrameChg chg="modGraphic">
          <ac:chgData name="Wells, Tiffani (DBHDS)" userId="S::tiffani.wells@dbhds.virginia.gov::bd4210c9-a8bb-4d70-82ab-964e83eea06b" providerId="AD" clId="Web-{BEA2219A-6411-AFDF-126C-0A37F02DEE21}" dt="2024-02-05T18:20:04.720" v="0"/>
          <ac:graphicFrameMkLst>
            <pc:docMk/>
            <pc:sldMk cId="3420584482" sldId="263"/>
            <ac:graphicFrameMk id="10" creationId="{8487CB83-7B1B-4B09-8AF4-52253534A922}"/>
          </ac:graphicFrameMkLst>
        </pc:graphicFrameChg>
      </pc:sldChg>
    </pc:docChg>
  </pc:docChgLst>
  <pc:docChgLst>
    <pc:chgData name="Wells, Tiffani (DBHDS)" userId="bd4210c9-a8bb-4d70-82ab-964e83eea06b" providerId="ADAL" clId="{7CA6C253-48AB-42C1-93B1-17C010EA84F4}"/>
    <pc:docChg chg="undo custSel modSld">
      <pc:chgData name="Wells, Tiffani (DBHDS)" userId="bd4210c9-a8bb-4d70-82ab-964e83eea06b" providerId="ADAL" clId="{7CA6C253-48AB-42C1-93B1-17C010EA84F4}" dt="2024-02-05T18:47:10.217" v="398" actId="21"/>
      <pc:docMkLst>
        <pc:docMk/>
      </pc:docMkLst>
      <pc:sldChg chg="modSp mod">
        <pc:chgData name="Wells, Tiffani (DBHDS)" userId="bd4210c9-a8bb-4d70-82ab-964e83eea06b" providerId="ADAL" clId="{7CA6C253-48AB-42C1-93B1-17C010EA84F4}" dt="2024-02-05T18:45:16.833" v="394" actId="20577"/>
        <pc:sldMkLst>
          <pc:docMk/>
          <pc:sldMk cId="3730627347" sldId="257"/>
        </pc:sldMkLst>
        <pc:spChg chg="mod">
          <ac:chgData name="Wells, Tiffani (DBHDS)" userId="bd4210c9-a8bb-4d70-82ab-964e83eea06b" providerId="ADAL" clId="{7CA6C253-48AB-42C1-93B1-17C010EA84F4}" dt="2024-02-05T18:45:16.833" v="394" actId="20577"/>
          <ac:spMkLst>
            <pc:docMk/>
            <pc:sldMk cId="3730627347" sldId="257"/>
            <ac:spMk id="3" creationId="{68449390-3EEF-425D-9CC1-E812B331D1CE}"/>
          </ac:spMkLst>
        </pc:spChg>
      </pc:sldChg>
      <pc:sldChg chg="modSp mod">
        <pc:chgData name="Wells, Tiffani (DBHDS)" userId="bd4210c9-a8bb-4d70-82ab-964e83eea06b" providerId="ADAL" clId="{7CA6C253-48AB-42C1-93B1-17C010EA84F4}" dt="2024-02-05T18:21:38.569" v="1" actId="14100"/>
        <pc:sldMkLst>
          <pc:docMk/>
          <pc:sldMk cId="3420584482" sldId="263"/>
        </pc:sldMkLst>
        <pc:graphicFrameChg chg="mod modGraphic">
          <ac:chgData name="Wells, Tiffani (DBHDS)" userId="bd4210c9-a8bb-4d70-82ab-964e83eea06b" providerId="ADAL" clId="{7CA6C253-48AB-42C1-93B1-17C010EA84F4}" dt="2024-02-05T18:21:38.569" v="1" actId="14100"/>
          <ac:graphicFrameMkLst>
            <pc:docMk/>
            <pc:sldMk cId="3420584482" sldId="263"/>
            <ac:graphicFrameMk id="10" creationId="{8487CB83-7B1B-4B09-8AF4-52253534A922}"/>
          </ac:graphicFrameMkLst>
        </pc:graphicFrameChg>
      </pc:sldChg>
      <pc:sldChg chg="delSp mod">
        <pc:chgData name="Wells, Tiffani (DBHDS)" userId="bd4210c9-a8bb-4d70-82ab-964e83eea06b" providerId="ADAL" clId="{7CA6C253-48AB-42C1-93B1-17C010EA84F4}" dt="2024-02-05T18:25:25.915" v="2" actId="21"/>
        <pc:sldMkLst>
          <pc:docMk/>
          <pc:sldMk cId="3133403047" sldId="275"/>
        </pc:sldMkLst>
        <pc:spChg chg="del">
          <ac:chgData name="Wells, Tiffani (DBHDS)" userId="bd4210c9-a8bb-4d70-82ab-964e83eea06b" providerId="ADAL" clId="{7CA6C253-48AB-42C1-93B1-17C010EA84F4}" dt="2024-02-05T18:25:25.915" v="2" actId="21"/>
          <ac:spMkLst>
            <pc:docMk/>
            <pc:sldMk cId="3133403047" sldId="275"/>
            <ac:spMk id="4" creationId="{7D210BC0-E04D-47A5-9480-33523BAA5997}"/>
          </ac:spMkLst>
        </pc:spChg>
      </pc:sldChg>
      <pc:sldChg chg="delSp modSp mod">
        <pc:chgData name="Wells, Tiffani (DBHDS)" userId="bd4210c9-a8bb-4d70-82ab-964e83eea06b" providerId="ADAL" clId="{7CA6C253-48AB-42C1-93B1-17C010EA84F4}" dt="2024-02-05T18:27:51.519" v="80" actId="20577"/>
        <pc:sldMkLst>
          <pc:docMk/>
          <pc:sldMk cId="527114509" sldId="279"/>
        </pc:sldMkLst>
        <pc:spChg chg="del">
          <ac:chgData name="Wells, Tiffani (DBHDS)" userId="bd4210c9-a8bb-4d70-82ab-964e83eea06b" providerId="ADAL" clId="{7CA6C253-48AB-42C1-93B1-17C010EA84F4}" dt="2024-02-05T18:25:53.375" v="3" actId="21"/>
          <ac:spMkLst>
            <pc:docMk/>
            <pc:sldMk cId="527114509" sldId="279"/>
            <ac:spMk id="4" creationId="{2F072BE9-88CA-4071-AA61-C690ABED6B0C}"/>
          </ac:spMkLst>
        </pc:spChg>
        <pc:spChg chg="mod">
          <ac:chgData name="Wells, Tiffani (DBHDS)" userId="bd4210c9-a8bb-4d70-82ab-964e83eea06b" providerId="ADAL" clId="{7CA6C253-48AB-42C1-93B1-17C010EA84F4}" dt="2024-02-05T18:26:43.086" v="28" actId="20577"/>
          <ac:spMkLst>
            <pc:docMk/>
            <pc:sldMk cId="527114509" sldId="279"/>
            <ac:spMk id="7" creationId="{D1770960-6F6A-417E-A56B-CC4B3299624A}"/>
          </ac:spMkLst>
        </pc:spChg>
        <pc:spChg chg="mod">
          <ac:chgData name="Wells, Tiffani (DBHDS)" userId="bd4210c9-a8bb-4d70-82ab-964e83eea06b" providerId="ADAL" clId="{7CA6C253-48AB-42C1-93B1-17C010EA84F4}" dt="2024-02-05T18:27:51.519" v="80" actId="20577"/>
          <ac:spMkLst>
            <pc:docMk/>
            <pc:sldMk cId="527114509" sldId="279"/>
            <ac:spMk id="11" creationId="{AE8ABE35-62CD-4003-B73B-D2014E32036D}"/>
          </ac:spMkLst>
        </pc:spChg>
      </pc:sldChg>
      <pc:sldChg chg="delSp modSp mod">
        <pc:chgData name="Wells, Tiffani (DBHDS)" userId="bd4210c9-a8bb-4d70-82ab-964e83eea06b" providerId="ADAL" clId="{7CA6C253-48AB-42C1-93B1-17C010EA84F4}" dt="2024-02-05T18:47:10.217" v="398" actId="21"/>
        <pc:sldMkLst>
          <pc:docMk/>
          <pc:sldMk cId="2217155411" sldId="286"/>
        </pc:sldMkLst>
        <pc:spChg chg="del mod">
          <ac:chgData name="Wells, Tiffani (DBHDS)" userId="bd4210c9-a8bb-4d70-82ab-964e83eea06b" providerId="ADAL" clId="{7CA6C253-48AB-42C1-93B1-17C010EA84F4}" dt="2024-02-05T18:47:10.217" v="398" actId="21"/>
          <ac:spMkLst>
            <pc:docMk/>
            <pc:sldMk cId="2217155411" sldId="286"/>
            <ac:spMk id="5" creationId="{1D907094-2EFC-419B-956D-8285BA7F051D}"/>
          </ac:spMkLst>
        </pc:spChg>
      </pc:sldChg>
      <pc:sldChg chg="modSp mod">
        <pc:chgData name="Wells, Tiffani (DBHDS)" userId="bd4210c9-a8bb-4d70-82ab-964e83eea06b" providerId="ADAL" clId="{7CA6C253-48AB-42C1-93B1-17C010EA84F4}" dt="2024-02-05T18:34:06.736" v="139" actId="20577"/>
        <pc:sldMkLst>
          <pc:docMk/>
          <pc:sldMk cId="1686567005" sldId="289"/>
        </pc:sldMkLst>
        <pc:spChg chg="mod">
          <ac:chgData name="Wells, Tiffani (DBHDS)" userId="bd4210c9-a8bb-4d70-82ab-964e83eea06b" providerId="ADAL" clId="{7CA6C253-48AB-42C1-93B1-17C010EA84F4}" dt="2024-02-05T18:34:06.736" v="139" actId="20577"/>
          <ac:spMkLst>
            <pc:docMk/>
            <pc:sldMk cId="1686567005" sldId="289"/>
            <ac:spMk id="2" creationId="{CEE89C11-AADE-4D98-88BD-F33F360B0192}"/>
          </ac:spMkLst>
        </pc:spChg>
      </pc:sldChg>
      <pc:sldChg chg="delSp modSp mod">
        <pc:chgData name="Wells, Tiffani (DBHDS)" userId="bd4210c9-a8bb-4d70-82ab-964e83eea06b" providerId="ADAL" clId="{7CA6C253-48AB-42C1-93B1-17C010EA84F4}" dt="2024-02-05T18:40:18.596" v="196" actId="20577"/>
        <pc:sldMkLst>
          <pc:docMk/>
          <pc:sldMk cId="1674558630" sldId="297"/>
        </pc:sldMkLst>
        <pc:spChg chg="mod">
          <ac:chgData name="Wells, Tiffani (DBHDS)" userId="bd4210c9-a8bb-4d70-82ab-964e83eea06b" providerId="ADAL" clId="{7CA6C253-48AB-42C1-93B1-17C010EA84F4}" dt="2024-02-05T18:40:18.596" v="196" actId="20577"/>
          <ac:spMkLst>
            <pc:docMk/>
            <pc:sldMk cId="1674558630" sldId="297"/>
            <ac:spMk id="4" creationId="{C1463E5F-BEBE-472A-A63F-370C816776D5}"/>
          </ac:spMkLst>
        </pc:spChg>
        <pc:spChg chg="del">
          <ac:chgData name="Wells, Tiffani (DBHDS)" userId="bd4210c9-a8bb-4d70-82ab-964e83eea06b" providerId="ADAL" clId="{7CA6C253-48AB-42C1-93B1-17C010EA84F4}" dt="2024-02-05T18:35:31.679" v="141" actId="21"/>
          <ac:spMkLst>
            <pc:docMk/>
            <pc:sldMk cId="1674558630" sldId="297"/>
            <ac:spMk id="5" creationId="{2FDA0C16-F8F0-4B7A-AA17-42AB5C4C296D}"/>
          </ac:spMkLst>
        </pc:spChg>
        <pc:spChg chg="del">
          <ac:chgData name="Wells, Tiffani (DBHDS)" userId="bd4210c9-a8bb-4d70-82ab-964e83eea06b" providerId="ADAL" clId="{7CA6C253-48AB-42C1-93B1-17C010EA84F4}" dt="2024-02-05T18:35:28.275" v="140" actId="21"/>
          <ac:spMkLst>
            <pc:docMk/>
            <pc:sldMk cId="1674558630" sldId="297"/>
            <ac:spMk id="6" creationId="{54D3E0D9-3197-4F5C-A415-05A2A438B735}"/>
          </ac:spMkLst>
        </pc:spChg>
      </pc:sldChg>
      <pc:sldChg chg="delSp mod">
        <pc:chgData name="Wells, Tiffani (DBHDS)" userId="bd4210c9-a8bb-4d70-82ab-964e83eea06b" providerId="ADAL" clId="{7CA6C253-48AB-42C1-93B1-17C010EA84F4}" dt="2024-02-05T18:46:48.647" v="396" actId="21"/>
        <pc:sldMkLst>
          <pc:docMk/>
          <pc:sldMk cId="3998940159" sldId="298"/>
        </pc:sldMkLst>
        <pc:spChg chg="del">
          <ac:chgData name="Wells, Tiffani (DBHDS)" userId="bd4210c9-a8bb-4d70-82ab-964e83eea06b" providerId="ADAL" clId="{7CA6C253-48AB-42C1-93B1-17C010EA84F4}" dt="2024-02-05T18:46:48.647" v="396" actId="21"/>
          <ac:spMkLst>
            <pc:docMk/>
            <pc:sldMk cId="3998940159" sldId="298"/>
            <ac:spMk id="5" creationId="{C7DB0534-4160-4777-B186-C93C204AB3D5}"/>
          </ac:spMkLst>
        </pc:spChg>
        <pc:spChg chg="del">
          <ac:chgData name="Wells, Tiffani (DBHDS)" userId="bd4210c9-a8bb-4d70-82ab-964e83eea06b" providerId="ADAL" clId="{7CA6C253-48AB-42C1-93B1-17C010EA84F4}" dt="2024-02-05T18:46:45.164" v="395" actId="21"/>
          <ac:spMkLst>
            <pc:docMk/>
            <pc:sldMk cId="3998940159" sldId="298"/>
            <ac:spMk id="6" creationId="{37F495DE-21E7-4746-8EED-B45FBB97B0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b="0" i="0">
                <a:solidFill>
                  <a:schemeClr val="bg1"/>
                </a:solidFill>
                <a:latin typeface="Helvetica" pitchFamily="2" charset="0"/>
              </a:defRPr>
            </a:lvl1pPr>
          </a:lstStyle>
          <a:p>
            <a:r>
              <a:rPr lang="en-US" dirty="0"/>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b="0" i="0">
                <a:solidFill>
                  <a:schemeClr val="bg1"/>
                </a:solidFill>
                <a:latin typeface="Helvetica"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b="0" i="0" kern="1200">
          <a:solidFill>
            <a:schemeClr val="tx1"/>
          </a:solidFill>
          <a:latin typeface="Helvetica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xa7X00_QKWk?feature=oembed" TargetMode="External"/><Relationship Id="rId5" Type="http://schemas.openxmlformats.org/officeDocument/2006/relationships/image" Target="../media/image4.png"/><Relationship Id="rId4" Type="http://schemas.openxmlformats.org/officeDocument/2006/relationships/hyperlink" Target="https://www.youtube.com/watch?v=xa7X00_QKW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_ojGrGchyGc?feature=oembed" TargetMode="External"/><Relationship Id="rId5" Type="http://schemas.openxmlformats.org/officeDocument/2006/relationships/image" Target="../media/image4.png"/><Relationship Id="rId4" Type="http://schemas.openxmlformats.org/officeDocument/2006/relationships/hyperlink" Target="https://www.youtube.com/watch?v=_ojGrGchyG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31GdwcBdwRo?feature=oembed" TargetMode="External"/><Relationship Id="rId5" Type="http://schemas.openxmlformats.org/officeDocument/2006/relationships/image" Target="../media/image4.png"/><Relationship Id="rId4" Type="http://schemas.openxmlformats.org/officeDocument/2006/relationships/hyperlink" Target="https://youtu.be/31GdwcBdwR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w.lis.virginia.gov/vacode/54.1-3408/"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REVIVE@dbhds.virginia.gov"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UngLgGRJpo?feature=oembed" TargetMode="External"/><Relationship Id="rId5" Type="http://schemas.openxmlformats.org/officeDocument/2006/relationships/image" Target="../media/image4.png"/><Relationship Id="rId4" Type="http://schemas.openxmlformats.org/officeDocument/2006/relationships/hyperlink" Target="https://youtu.be/HUngLgGRJp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p:txBody>
          <a:bodyPr/>
          <a:lstStyle/>
          <a:p>
            <a:r>
              <a:rPr lang="en-US" dirty="0">
                <a:solidFill>
                  <a:schemeClr val="accent1">
                    <a:lumMod val="75000"/>
                  </a:schemeClr>
                </a:solidFill>
              </a:rPr>
              <a:t>Virginia’s Opioid Overdose and Naloxone Education Program</a:t>
            </a:r>
          </a:p>
          <a:p>
            <a:r>
              <a:rPr lang="en-US" dirty="0">
                <a:solidFill>
                  <a:schemeClr val="accent1">
                    <a:lumMod val="75000"/>
                  </a:schemeClr>
                </a:solidFill>
              </a:rPr>
              <a:t>Lay Rescuer Training</a:t>
            </a:r>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en-US" dirty="0"/>
          </a:p>
        </p:txBody>
      </p:sp>
      <p:pic>
        <p:nvPicPr>
          <p:cNvPr id="4" name="Picture 3" descr="A picture containing text, clock&#10;&#10;Description automatically generated">
            <a:extLst>
              <a:ext uri="{FF2B5EF4-FFF2-40B4-BE49-F238E27FC236}">
                <a16:creationId xmlns:a16="http://schemas.microsoft.com/office/drawing/2014/main" id="{CA4ADC71-2966-448B-9E84-552516EAB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531" y="1926909"/>
            <a:ext cx="4639112" cy="1502091"/>
          </a:xfrm>
          <a:prstGeom prst="rect">
            <a:avLst/>
          </a:prstGeom>
        </p:spPr>
      </p:pic>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2F1B6-A2F3-4AF6-BBE9-732CB4E49E10}"/>
              </a:ext>
            </a:extLst>
          </p:cNvPr>
          <p:cNvPicPr>
            <a:picLocks noChangeAspect="1"/>
          </p:cNvPicPr>
          <p:nvPr/>
        </p:nvPicPr>
        <p:blipFill>
          <a:blip r:embed="rId2"/>
          <a:stretch>
            <a:fillRect/>
          </a:stretch>
        </p:blipFill>
        <p:spPr>
          <a:xfrm>
            <a:off x="2383286" y="1003278"/>
            <a:ext cx="7126394" cy="5170508"/>
          </a:xfrm>
          <a:prstGeom prst="rect">
            <a:avLst/>
          </a:prstGeom>
        </p:spPr>
      </p:pic>
      <p:sp>
        <p:nvSpPr>
          <p:cNvPr id="4" name="Slide Number Placeholder 3">
            <a:extLst>
              <a:ext uri="{FF2B5EF4-FFF2-40B4-BE49-F238E27FC236}">
                <a16:creationId xmlns:a16="http://schemas.microsoft.com/office/drawing/2014/main" id="{1511BFDE-809E-48F5-91BE-BEDF4F0E6442}"/>
              </a:ext>
            </a:extLst>
          </p:cNvPr>
          <p:cNvSpPr>
            <a:spLocks noGrp="1"/>
          </p:cNvSpPr>
          <p:nvPr>
            <p:ph type="sldNum" sz="quarter" idx="12"/>
          </p:nvPr>
        </p:nvSpPr>
        <p:spPr/>
        <p:txBody>
          <a:bodyPr/>
          <a:lstStyle/>
          <a:p>
            <a:fld id="{5874D6C6-B3A5-4F2C-A6BF-E3D57C3A1219}" type="slidenum">
              <a:rPr lang="en-US" smtClean="0"/>
              <a:t>10</a:t>
            </a:fld>
            <a:endParaRPr lang="en-US"/>
          </a:p>
        </p:txBody>
      </p:sp>
      <p:sp>
        <p:nvSpPr>
          <p:cNvPr id="8" name="TextBox 7">
            <a:extLst>
              <a:ext uri="{FF2B5EF4-FFF2-40B4-BE49-F238E27FC236}">
                <a16:creationId xmlns:a16="http://schemas.microsoft.com/office/drawing/2014/main" id="{CF24E2C0-3C81-407E-B3B3-54232A59B030}"/>
              </a:ext>
            </a:extLst>
          </p:cNvPr>
          <p:cNvSpPr txBox="1"/>
          <p:nvPr/>
        </p:nvSpPr>
        <p:spPr>
          <a:xfrm rot="5400000" flipH="1">
            <a:off x="7738832" y="4272955"/>
            <a:ext cx="3678023" cy="371316"/>
          </a:xfrm>
          <a:prstGeom prst="rect">
            <a:avLst/>
          </a:prstGeom>
          <a:noFill/>
        </p:spPr>
        <p:txBody>
          <a:bodyPr vert="horz" wrap="square" rtlCol="0">
            <a:spAutoFit/>
          </a:bodyPr>
          <a:lstStyle/>
          <a:p>
            <a:r>
              <a:rPr lang="en-US" sz="900" dirty="0"/>
              <a:t>https://www.vdh.virginia.gov/content/uploads/sites/18/2023/07/Quarterly-Drug-Death-Report-FINAL-Q1-2023.pdf</a:t>
            </a:r>
          </a:p>
        </p:txBody>
      </p:sp>
      <p:pic>
        <p:nvPicPr>
          <p:cNvPr id="6" name="Picture 5">
            <a:extLst>
              <a:ext uri="{FF2B5EF4-FFF2-40B4-BE49-F238E27FC236}">
                <a16:creationId xmlns:a16="http://schemas.microsoft.com/office/drawing/2014/main" id="{F9902D9B-5CD9-4386-9E71-A1D4C7F8C2B4}"/>
              </a:ext>
            </a:extLst>
          </p:cNvPr>
          <p:cNvPicPr>
            <a:picLocks noChangeAspect="1"/>
          </p:cNvPicPr>
          <p:nvPr/>
        </p:nvPicPr>
        <p:blipFill>
          <a:blip r:embed="rId3"/>
          <a:stretch>
            <a:fillRect/>
          </a:stretch>
        </p:blipFill>
        <p:spPr>
          <a:xfrm>
            <a:off x="8986084" y="437304"/>
            <a:ext cx="1524132" cy="493819"/>
          </a:xfrm>
          <a:prstGeom prst="rect">
            <a:avLst/>
          </a:prstGeom>
        </p:spPr>
      </p:pic>
    </p:spTree>
    <p:extLst>
      <p:ext uri="{BB962C8B-B14F-4D97-AF65-F5344CB8AC3E}">
        <p14:creationId xmlns:p14="http://schemas.microsoft.com/office/powerpoint/2010/main" val="225592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21DBB55-8EA0-4BB1-82EE-4C62B73C2256}"/>
              </a:ext>
            </a:extLst>
          </p:cNvPr>
          <p:cNvPicPr>
            <a:picLocks noGrp="1" noChangeAspect="1"/>
          </p:cNvPicPr>
          <p:nvPr>
            <p:ph idx="1"/>
          </p:nvPr>
        </p:nvPicPr>
        <p:blipFill>
          <a:blip r:embed="rId2"/>
          <a:stretch>
            <a:fillRect/>
          </a:stretch>
        </p:blipFill>
        <p:spPr>
          <a:xfrm>
            <a:off x="281918" y="1080993"/>
            <a:ext cx="6751364" cy="5092793"/>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11</a:t>
            </a:fld>
            <a:endParaRPr lang="en-US"/>
          </a:p>
        </p:txBody>
      </p:sp>
      <p:sp>
        <p:nvSpPr>
          <p:cNvPr id="9" name="Title 1">
            <a:extLst>
              <a:ext uri="{FF2B5EF4-FFF2-40B4-BE49-F238E27FC236}">
                <a16:creationId xmlns:a16="http://schemas.microsoft.com/office/drawing/2014/main" id="{C6D7639B-EC7D-4FFA-B5E6-B902CE751EC6}"/>
              </a:ext>
            </a:extLst>
          </p:cNvPr>
          <p:cNvSpPr>
            <a:spLocks noGrp="1"/>
          </p:cNvSpPr>
          <p:nvPr>
            <p:ph type="title"/>
          </p:nvPr>
        </p:nvSpPr>
        <p:spPr>
          <a:xfrm>
            <a:off x="7052929" y="1375779"/>
            <a:ext cx="4114799" cy="2053221"/>
          </a:xfrm>
        </p:spPr>
        <p:style>
          <a:lnRef idx="1">
            <a:schemeClr val="accent2"/>
          </a:lnRef>
          <a:fillRef idx="2">
            <a:schemeClr val="accent2"/>
          </a:fillRef>
          <a:effectRef idx="1">
            <a:schemeClr val="accent2"/>
          </a:effectRef>
          <a:fontRef idx="minor">
            <a:schemeClr val="dk1"/>
          </a:fontRef>
        </p:style>
        <p:txBody>
          <a:bodyPr/>
          <a:lstStyle/>
          <a:p>
            <a:r>
              <a:rPr lang="en-US" dirty="0">
                <a:latin typeface="Helvetica" pitchFamily="2" charset="0"/>
              </a:rPr>
              <a:t>What is an Opioid Overdose?</a:t>
            </a:r>
          </a:p>
        </p:txBody>
      </p:sp>
      <p:pic>
        <p:nvPicPr>
          <p:cNvPr id="4" name="Picture 3">
            <a:extLst>
              <a:ext uri="{FF2B5EF4-FFF2-40B4-BE49-F238E27FC236}">
                <a16:creationId xmlns:a16="http://schemas.microsoft.com/office/drawing/2014/main" id="{AF8B9FB4-D95E-485C-9DEC-8A8F32AB9CEF}"/>
              </a:ext>
            </a:extLst>
          </p:cNvPr>
          <p:cNvPicPr>
            <a:picLocks noChangeAspect="1"/>
          </p:cNvPicPr>
          <p:nvPr/>
        </p:nvPicPr>
        <p:blipFill>
          <a:blip r:embed="rId3"/>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262936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296099" y="2521353"/>
            <a:ext cx="8393185" cy="1220137"/>
          </a:xfrm>
        </p:spPr>
        <p:txBody>
          <a:bodyPr>
            <a:noAutofit/>
          </a:bodyPr>
          <a:lstStyle/>
          <a:p>
            <a:r>
              <a:rPr lang="en-US" sz="4000" dirty="0">
                <a:latin typeface="Helvetica" panose="020B0604020202020204" pitchFamily="34" charset="0"/>
                <a:cs typeface="Helvetica" panose="020B0604020202020204" pitchFamily="34" charset="0"/>
              </a:rPr>
              <a:t>What are risk factors that can make </a:t>
            </a:r>
            <a:br>
              <a:rPr lang="en-US" sz="4000" dirty="0">
                <a:latin typeface="Helvetica" panose="020B0604020202020204" pitchFamily="34" charset="0"/>
                <a:cs typeface="Helvetica" panose="020B0604020202020204" pitchFamily="34" charset="0"/>
              </a:rPr>
            </a:br>
            <a:r>
              <a:rPr lang="en-US" sz="4000" dirty="0">
                <a:latin typeface="Helvetica" panose="020B0604020202020204" pitchFamily="34" charset="0"/>
                <a:cs typeface="Helvetica" panose="020B0604020202020204" pitchFamily="34" charset="0"/>
              </a:rPr>
              <a:t>someone more likely to experience an overdose?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12</a:t>
            </a:fld>
            <a:endParaRPr lang="en-US"/>
          </a:p>
        </p:txBody>
      </p:sp>
      <p:pic>
        <p:nvPicPr>
          <p:cNvPr id="5" name="Picture 4">
            <a:extLst>
              <a:ext uri="{FF2B5EF4-FFF2-40B4-BE49-F238E27FC236}">
                <a16:creationId xmlns:a16="http://schemas.microsoft.com/office/drawing/2014/main" id="{CC3B4F10-6A5B-4118-8495-6D4B0749C1DA}"/>
              </a:ext>
            </a:extLst>
          </p:cNvPr>
          <p:cNvPicPr>
            <a:picLocks noChangeAspect="1"/>
          </p:cNvPicPr>
          <p:nvPr/>
        </p:nvPicPr>
        <p:blipFill>
          <a:blip r:embed="rId2"/>
          <a:stretch>
            <a:fillRect/>
          </a:stretch>
        </p:blipFill>
        <p:spPr>
          <a:xfrm>
            <a:off x="8986084" y="467170"/>
            <a:ext cx="1524132" cy="493819"/>
          </a:xfrm>
          <a:prstGeom prst="rect">
            <a:avLst/>
          </a:prstGeom>
        </p:spPr>
      </p:pic>
    </p:spTree>
    <p:extLst>
      <p:ext uri="{BB962C8B-B14F-4D97-AF65-F5344CB8AC3E}">
        <p14:creationId xmlns:p14="http://schemas.microsoft.com/office/powerpoint/2010/main" val="168812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normAutofit/>
          </a:bodyPr>
          <a:lstStyle/>
          <a:p>
            <a:pPr algn="l"/>
            <a:r>
              <a:rPr lang="en-US" sz="3200" dirty="0"/>
              <a:t>Certain people are at higher risk for opioid overdose emergencies, including:</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lstStyle/>
          <a:p>
            <a:r>
              <a:rPr lang="en-US" dirty="0"/>
              <a:t>Prior Overdose</a:t>
            </a:r>
          </a:p>
          <a:p>
            <a:r>
              <a:rPr lang="en-US" dirty="0"/>
              <a:t>Reduced tolerance – previous users who have stopped using due to abstinence, illness, treatment, or incarceration</a:t>
            </a:r>
          </a:p>
          <a:p>
            <a:r>
              <a:rPr lang="en-US" dirty="0"/>
              <a:t>Mixing drugs – combining opioids with other drugs, including alcohol, stimulants, or depressants. Combining stimulants and depressants DO NOT CANCEL EACH OTHER OUT</a:t>
            </a:r>
          </a:p>
          <a:p>
            <a:r>
              <a:rPr lang="en-US" dirty="0"/>
              <a:t>Using alone</a:t>
            </a:r>
          </a:p>
          <a:p>
            <a:r>
              <a:rPr lang="en-US" dirty="0"/>
              <a:t>Variations in strength or quantity or changing formulations (e.g., switching from quick acting to long lasting/extended release)</a:t>
            </a:r>
          </a:p>
          <a:p>
            <a:r>
              <a:rPr lang="en-US" dirty="0"/>
              <a:t>Medical conditions such as chronic lung disease or kidney or liver problems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13</a:t>
            </a:fld>
            <a:endParaRPr lang="en-US"/>
          </a:p>
        </p:txBody>
      </p:sp>
      <p:pic>
        <p:nvPicPr>
          <p:cNvPr id="7" name="Picture 6">
            <a:extLst>
              <a:ext uri="{FF2B5EF4-FFF2-40B4-BE49-F238E27FC236}">
                <a16:creationId xmlns:a16="http://schemas.microsoft.com/office/drawing/2014/main" id="{7FF8F3DE-FBBD-4C53-AD8B-C0C572BF3F82}"/>
              </a:ext>
            </a:extLst>
          </p:cNvPr>
          <p:cNvPicPr>
            <a:picLocks noChangeAspect="1"/>
          </p:cNvPicPr>
          <p:nvPr/>
        </p:nvPicPr>
        <p:blipFill>
          <a:blip r:embed="rId2"/>
          <a:stretch>
            <a:fillRect/>
          </a:stretch>
        </p:blipFill>
        <p:spPr>
          <a:xfrm>
            <a:off x="8986084" y="475403"/>
            <a:ext cx="1524132" cy="493819"/>
          </a:xfrm>
          <a:prstGeom prst="rect">
            <a:avLst/>
          </a:prstGeom>
        </p:spPr>
      </p:pic>
    </p:spTree>
    <p:extLst>
      <p:ext uri="{BB962C8B-B14F-4D97-AF65-F5344CB8AC3E}">
        <p14:creationId xmlns:p14="http://schemas.microsoft.com/office/powerpoint/2010/main" val="10098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385832" y="1966586"/>
            <a:ext cx="8492647" cy="2508891"/>
          </a:xfrm>
        </p:spPr>
        <p:txBody>
          <a:bodyPr>
            <a:normAutofit/>
          </a:bodyPr>
          <a:lstStyle/>
          <a:p>
            <a:r>
              <a:rPr lang="en-US" sz="4000" dirty="0">
                <a:latin typeface="Helvetica" panose="020B0604020202020204" pitchFamily="34" charset="0"/>
                <a:cs typeface="Helvetica" panose="020B0604020202020204" pitchFamily="34" charset="0"/>
              </a:rPr>
              <a:t>How can you tell the difference between someone who is high and </a:t>
            </a:r>
            <a:br>
              <a:rPr lang="en-US" sz="4000" dirty="0">
                <a:latin typeface="Helvetica" panose="020B0604020202020204" pitchFamily="34" charset="0"/>
                <a:cs typeface="Helvetica" panose="020B0604020202020204" pitchFamily="34" charset="0"/>
              </a:rPr>
            </a:br>
            <a:r>
              <a:rPr lang="en-US" sz="4000" dirty="0">
                <a:latin typeface="Helvetica" panose="020B0604020202020204" pitchFamily="34" charset="0"/>
                <a:cs typeface="Helvetica" panose="020B0604020202020204" pitchFamily="34" charset="0"/>
              </a:rPr>
              <a:t>someone who has overdosed?</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14</a:t>
            </a:fld>
            <a:endParaRPr lang="en-US"/>
          </a:p>
        </p:txBody>
      </p:sp>
      <p:pic>
        <p:nvPicPr>
          <p:cNvPr id="5" name="Picture 4">
            <a:extLst>
              <a:ext uri="{FF2B5EF4-FFF2-40B4-BE49-F238E27FC236}">
                <a16:creationId xmlns:a16="http://schemas.microsoft.com/office/drawing/2014/main" id="{5D78F28B-F55B-49A1-A26D-28F26D42AFDC}"/>
              </a:ext>
            </a:extLst>
          </p:cNvPr>
          <p:cNvPicPr>
            <a:picLocks noChangeAspect="1"/>
          </p:cNvPicPr>
          <p:nvPr/>
        </p:nvPicPr>
        <p:blipFill>
          <a:blip r:embed="rId2"/>
          <a:stretch>
            <a:fillRect/>
          </a:stretch>
        </p:blipFill>
        <p:spPr>
          <a:xfrm>
            <a:off x="8986084" y="467171"/>
            <a:ext cx="1524132" cy="493819"/>
          </a:xfrm>
          <a:prstGeom prst="rect">
            <a:avLst/>
          </a:prstGeom>
        </p:spPr>
      </p:pic>
    </p:spTree>
    <p:extLst>
      <p:ext uri="{BB962C8B-B14F-4D97-AF65-F5344CB8AC3E}">
        <p14:creationId xmlns:p14="http://schemas.microsoft.com/office/powerpoint/2010/main" val="250732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C03070B4-A4D7-43CE-9FE4-859A431483F8}"/>
              </a:ext>
            </a:extLst>
          </p:cNvPr>
          <p:cNvGraphicFramePr>
            <a:graphicFrameLocks noGrp="1"/>
          </p:cNvGraphicFramePr>
          <p:nvPr>
            <p:ph idx="1"/>
            <p:extLst>
              <p:ext uri="{D42A27DB-BD31-4B8C-83A1-F6EECF244321}">
                <p14:modId xmlns:p14="http://schemas.microsoft.com/office/powerpoint/2010/main" val="3771390636"/>
              </p:ext>
            </p:extLst>
          </p:nvPr>
        </p:nvGraphicFramePr>
        <p:xfrm>
          <a:off x="648222" y="1240816"/>
          <a:ext cx="10515600" cy="34086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7155605"/>
                    </a:ext>
                  </a:extLst>
                </a:gridCol>
                <a:gridCol w="5257800">
                  <a:extLst>
                    <a:ext uri="{9D8B030D-6E8A-4147-A177-3AD203B41FA5}">
                      <a16:colId xmlns:a16="http://schemas.microsoft.com/office/drawing/2014/main" val="582306968"/>
                    </a:ext>
                  </a:extLst>
                </a:gridCol>
              </a:tblGrid>
              <a:tr h="370840">
                <a:tc>
                  <a:txBody>
                    <a:bodyPr/>
                    <a:lstStyle/>
                    <a:p>
                      <a:r>
                        <a:rPr lang="en-US" dirty="0">
                          <a:latin typeface="Helvetica" pitchFamily="2" charset="0"/>
                        </a:rPr>
                        <a:t>Really High</a:t>
                      </a:r>
                    </a:p>
                  </a:txBody>
                  <a:tcPr/>
                </a:tc>
                <a:tc>
                  <a:txBody>
                    <a:bodyPr/>
                    <a:lstStyle/>
                    <a:p>
                      <a:r>
                        <a:rPr lang="en-US" dirty="0">
                          <a:latin typeface="Helvetica" pitchFamily="2" charset="0"/>
                        </a:rPr>
                        <a:t>Overdosed</a:t>
                      </a:r>
                    </a:p>
                  </a:txBody>
                  <a:tcPr/>
                </a:tc>
                <a:extLst>
                  <a:ext uri="{0D108BD9-81ED-4DB2-BD59-A6C34878D82A}">
                    <a16:rowId xmlns:a16="http://schemas.microsoft.com/office/drawing/2014/main" val="2644848951"/>
                  </a:ext>
                </a:extLst>
              </a:tr>
              <a:tr h="370840">
                <a:tc>
                  <a:txBody>
                    <a:bodyPr/>
                    <a:lstStyle/>
                    <a:p>
                      <a:r>
                        <a:rPr lang="en-US" dirty="0">
                          <a:latin typeface="Helvetica" pitchFamily="2" charset="0"/>
                        </a:rPr>
                        <a:t>Muscles become relaxed</a:t>
                      </a:r>
                    </a:p>
                  </a:txBody>
                  <a:tcPr/>
                </a:tc>
                <a:tc>
                  <a:txBody>
                    <a:bodyPr/>
                    <a:lstStyle/>
                    <a:p>
                      <a:r>
                        <a:rPr lang="en-US" dirty="0">
                          <a:latin typeface="Helvetica" pitchFamily="2" charset="0"/>
                        </a:rPr>
                        <a:t>Face is very pale or clammy</a:t>
                      </a:r>
                    </a:p>
                  </a:txBody>
                  <a:tcPr/>
                </a:tc>
                <a:extLst>
                  <a:ext uri="{0D108BD9-81ED-4DB2-BD59-A6C34878D82A}">
                    <a16:rowId xmlns:a16="http://schemas.microsoft.com/office/drawing/2014/main" val="4028385478"/>
                  </a:ext>
                </a:extLst>
              </a:tr>
              <a:tr h="370840">
                <a:tc>
                  <a:txBody>
                    <a:bodyPr/>
                    <a:lstStyle/>
                    <a:p>
                      <a:r>
                        <a:rPr lang="en-US" dirty="0">
                          <a:latin typeface="Helvetica" pitchFamily="2" charset="0"/>
                        </a:rPr>
                        <a:t>Speech is slowed or slurred</a:t>
                      </a:r>
                    </a:p>
                  </a:txBody>
                  <a:tcPr/>
                </a:tc>
                <a:tc>
                  <a:txBody>
                    <a:bodyPr/>
                    <a:lstStyle/>
                    <a:p>
                      <a:r>
                        <a:rPr lang="en-US" dirty="0">
                          <a:latin typeface="Helvetica" pitchFamily="2" charset="0"/>
                        </a:rPr>
                        <a:t>Breathing is infrequent or has stopped</a:t>
                      </a:r>
                    </a:p>
                  </a:txBody>
                  <a:tcPr/>
                </a:tc>
                <a:extLst>
                  <a:ext uri="{0D108BD9-81ED-4DB2-BD59-A6C34878D82A}">
                    <a16:rowId xmlns:a16="http://schemas.microsoft.com/office/drawing/2014/main" val="2815646950"/>
                  </a:ext>
                </a:extLst>
              </a:tr>
              <a:tr h="370840">
                <a:tc>
                  <a:txBody>
                    <a:bodyPr/>
                    <a:lstStyle/>
                    <a:p>
                      <a:r>
                        <a:rPr lang="en-US" dirty="0">
                          <a:latin typeface="Helvetica" pitchFamily="2" charset="0"/>
                        </a:rPr>
                        <a:t>Sleepy-looking, “nod out”</a:t>
                      </a:r>
                    </a:p>
                  </a:txBody>
                  <a:tcPr/>
                </a:tc>
                <a:tc>
                  <a:txBody>
                    <a:bodyPr/>
                    <a:lstStyle/>
                    <a:p>
                      <a:r>
                        <a:rPr lang="en-US" dirty="0">
                          <a:latin typeface="Helvetica" pitchFamily="2" charset="0"/>
                        </a:rPr>
                        <a:t>Deep snoring or gurgling (death rattle)</a:t>
                      </a:r>
                    </a:p>
                  </a:txBody>
                  <a:tcPr/>
                </a:tc>
                <a:extLst>
                  <a:ext uri="{0D108BD9-81ED-4DB2-BD59-A6C34878D82A}">
                    <a16:rowId xmlns:a16="http://schemas.microsoft.com/office/drawing/2014/main" val="3304506898"/>
                  </a:ext>
                </a:extLst>
              </a:tr>
              <a:tr h="370840">
                <a:tc>
                  <a:txBody>
                    <a:bodyPr/>
                    <a:lstStyle/>
                    <a:p>
                      <a:r>
                        <a:rPr lang="en-US" dirty="0">
                          <a:latin typeface="Helvetica" pitchFamily="2" charset="0"/>
                        </a:rPr>
                        <a:t>Responsive to shouting, sternal rub or ear lobe pinch</a:t>
                      </a:r>
                    </a:p>
                  </a:txBody>
                  <a:tcPr/>
                </a:tc>
                <a:tc>
                  <a:txBody>
                    <a:bodyPr/>
                    <a:lstStyle/>
                    <a:p>
                      <a:r>
                        <a:rPr lang="en-US" dirty="0">
                          <a:latin typeface="Helvetica" pitchFamily="2" charset="0"/>
                        </a:rPr>
                        <a:t>Unresponsive to any stimuli</a:t>
                      </a:r>
                    </a:p>
                  </a:txBody>
                  <a:tcPr/>
                </a:tc>
                <a:extLst>
                  <a:ext uri="{0D108BD9-81ED-4DB2-BD59-A6C34878D82A}">
                    <a16:rowId xmlns:a16="http://schemas.microsoft.com/office/drawing/2014/main" val="1095197409"/>
                  </a:ext>
                </a:extLst>
              </a:tr>
              <a:tr h="370840">
                <a:tc>
                  <a:txBody>
                    <a:bodyPr/>
                    <a:lstStyle/>
                    <a:p>
                      <a:r>
                        <a:rPr lang="en-US" dirty="0">
                          <a:latin typeface="Helvetica" pitchFamily="2" charset="0"/>
                        </a:rPr>
                        <a:t>Normal heart rate and/or pulse, normal skin tone</a:t>
                      </a:r>
                    </a:p>
                  </a:txBody>
                  <a:tcPr/>
                </a:tc>
                <a:tc>
                  <a:txBody>
                    <a:bodyPr/>
                    <a:lstStyle/>
                    <a:p>
                      <a:r>
                        <a:rPr lang="en-US" dirty="0">
                          <a:latin typeface="Helvetica" pitchFamily="2" charset="0"/>
                        </a:rPr>
                        <a:t>Slow or no heart rate and/or pulse</a:t>
                      </a:r>
                    </a:p>
                  </a:txBody>
                  <a:tcPr/>
                </a:tc>
                <a:extLst>
                  <a:ext uri="{0D108BD9-81ED-4DB2-BD59-A6C34878D82A}">
                    <a16:rowId xmlns:a16="http://schemas.microsoft.com/office/drawing/2014/main" val="866095571"/>
                  </a:ext>
                </a:extLst>
              </a:tr>
              <a:tr h="370840">
                <a:tc>
                  <a:txBody>
                    <a:bodyPr/>
                    <a:lstStyle/>
                    <a:p>
                      <a:r>
                        <a:rPr lang="en-US" dirty="0">
                          <a:latin typeface="Helvetica" pitchFamily="2" charset="0"/>
                        </a:rPr>
                        <a:t>Pupils will contract and appear small “pinpoint pupils”</a:t>
                      </a:r>
                    </a:p>
                  </a:txBody>
                  <a:tcPr/>
                </a:tc>
                <a:tc>
                  <a:txBody>
                    <a:bodyPr/>
                    <a:lstStyle/>
                    <a:p>
                      <a:r>
                        <a:rPr lang="en-US" dirty="0">
                          <a:latin typeface="Helvetica" pitchFamily="2" charset="0"/>
                        </a:rPr>
                        <a:t>For lighter skinned people, the skin tone turns bluish purple, for darker skinned people, it turns grayish or ashen</a:t>
                      </a:r>
                    </a:p>
                  </a:txBody>
                  <a:tcPr/>
                </a:tc>
                <a:extLst>
                  <a:ext uri="{0D108BD9-81ED-4DB2-BD59-A6C34878D82A}">
                    <a16:rowId xmlns:a16="http://schemas.microsoft.com/office/drawing/2014/main" val="1747519949"/>
                  </a:ext>
                </a:extLst>
              </a:tr>
            </a:tbl>
          </a:graphicData>
        </a:graphic>
      </p:graphicFrame>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15</a:t>
            </a:fld>
            <a:endParaRPr lang="en-US"/>
          </a:p>
        </p:txBody>
      </p:sp>
      <p:sp>
        <p:nvSpPr>
          <p:cNvPr id="9" name="TextBox 8">
            <a:extLst>
              <a:ext uri="{FF2B5EF4-FFF2-40B4-BE49-F238E27FC236}">
                <a16:creationId xmlns:a16="http://schemas.microsoft.com/office/drawing/2014/main" id="{B9E4EE65-1F08-4BD2-8EA9-335EEB95EE5E}"/>
              </a:ext>
            </a:extLst>
          </p:cNvPr>
          <p:cNvSpPr txBox="1"/>
          <p:nvPr/>
        </p:nvSpPr>
        <p:spPr>
          <a:xfrm>
            <a:off x="814192" y="5098093"/>
            <a:ext cx="10183660"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tx1">
                    <a:lumMod val="75000"/>
                  </a:schemeClr>
                </a:solidFill>
                <a:latin typeface="Helvetica" pitchFamily="2" charset="0"/>
              </a:rPr>
              <a:t>If someone is making unfamiliar sounds while “sleeping” it is worth trying to wake him or her up</a:t>
            </a:r>
            <a:r>
              <a:rPr lang="en-US" dirty="0">
                <a:solidFill>
                  <a:schemeClr val="tx1">
                    <a:lumMod val="75000"/>
                  </a:schemeClr>
                </a:solidFill>
                <a:latin typeface="Helvetica" pitchFamily="2" charset="0"/>
              </a:rPr>
              <a:t>. Many loved ones of active users think a person was snoring, when in fact the person was overdosing. These situations are a missed opportunity to intervene to save a life. </a:t>
            </a:r>
          </a:p>
        </p:txBody>
      </p:sp>
      <p:pic>
        <p:nvPicPr>
          <p:cNvPr id="4" name="Picture 3">
            <a:extLst>
              <a:ext uri="{FF2B5EF4-FFF2-40B4-BE49-F238E27FC236}">
                <a16:creationId xmlns:a16="http://schemas.microsoft.com/office/drawing/2014/main" id="{41D9576E-E1AC-4695-AB7B-72D251414BBE}"/>
              </a:ext>
            </a:extLst>
          </p:cNvPr>
          <p:cNvPicPr>
            <a:picLocks noChangeAspect="1"/>
          </p:cNvPicPr>
          <p:nvPr/>
        </p:nvPicPr>
        <p:blipFill>
          <a:blip r:embed="rId2"/>
          <a:stretch>
            <a:fillRect/>
          </a:stretch>
        </p:blipFill>
        <p:spPr>
          <a:xfrm>
            <a:off x="8986084" y="423906"/>
            <a:ext cx="1524132" cy="493819"/>
          </a:xfrm>
          <a:prstGeom prst="rect">
            <a:avLst/>
          </a:prstGeom>
        </p:spPr>
      </p:pic>
    </p:spTree>
    <p:extLst>
      <p:ext uri="{BB962C8B-B14F-4D97-AF65-F5344CB8AC3E}">
        <p14:creationId xmlns:p14="http://schemas.microsoft.com/office/powerpoint/2010/main" val="411356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590806" y="2524711"/>
            <a:ext cx="8248388" cy="1571300"/>
          </a:xfrm>
        </p:spPr>
        <p:txBody>
          <a:bodyPr>
            <a:noAutofit/>
          </a:bodyPr>
          <a:lstStyle/>
          <a:p>
            <a:r>
              <a:rPr lang="en-US" sz="4000" dirty="0">
                <a:latin typeface="Helvetica" panose="020B0604020202020204" pitchFamily="34" charset="0"/>
                <a:cs typeface="Helvetica" panose="020B0604020202020204" pitchFamily="34" charset="0"/>
              </a:rPr>
              <a:t>What are some myths you have heard about ways to reverse an opioid overdose?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16</a:t>
            </a:fld>
            <a:endParaRPr lang="en-US"/>
          </a:p>
        </p:txBody>
      </p:sp>
      <p:pic>
        <p:nvPicPr>
          <p:cNvPr id="5" name="Picture 4">
            <a:extLst>
              <a:ext uri="{FF2B5EF4-FFF2-40B4-BE49-F238E27FC236}">
                <a16:creationId xmlns:a16="http://schemas.microsoft.com/office/drawing/2014/main" id="{CBA7D496-D25C-439A-98A5-403BBC45BFC2}"/>
              </a:ext>
            </a:extLst>
          </p:cNvPr>
          <p:cNvPicPr>
            <a:picLocks noChangeAspect="1"/>
          </p:cNvPicPr>
          <p:nvPr/>
        </p:nvPicPr>
        <p:blipFill>
          <a:blip r:embed="rId2"/>
          <a:stretch>
            <a:fillRect/>
          </a:stretch>
        </p:blipFill>
        <p:spPr>
          <a:xfrm>
            <a:off x="8986084" y="446936"/>
            <a:ext cx="1524132" cy="493819"/>
          </a:xfrm>
          <a:prstGeom prst="rect">
            <a:avLst/>
          </a:prstGeom>
        </p:spPr>
      </p:pic>
    </p:spTree>
    <p:extLst>
      <p:ext uri="{BB962C8B-B14F-4D97-AF65-F5344CB8AC3E}">
        <p14:creationId xmlns:p14="http://schemas.microsoft.com/office/powerpoint/2010/main" val="131775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noAutofit/>
          </a:bodyPr>
          <a:lstStyle/>
          <a:p>
            <a:pPr algn="l"/>
            <a:r>
              <a:rPr lang="en-US" sz="2800" dirty="0"/>
              <a:t>There are many myths about how to reverse an opioid overdose.</a:t>
            </a:r>
            <a:br>
              <a:rPr lang="en-US" sz="2800" dirty="0"/>
            </a:br>
            <a:r>
              <a:rPr lang="en-US" sz="2800" dirty="0"/>
              <a:t>Here are some, and why you should </a:t>
            </a:r>
            <a:r>
              <a:rPr lang="en-US" sz="2800" b="1" i="1" u="sng" dirty="0"/>
              <a:t>NOT</a:t>
            </a:r>
            <a:r>
              <a:rPr lang="en-US" sz="2800" dirty="0"/>
              <a:t> do them.</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lstStyle/>
          <a:p>
            <a:r>
              <a:rPr lang="en-US" b="1" dirty="0"/>
              <a:t>DO NOT</a:t>
            </a:r>
            <a:r>
              <a:rPr lang="en-US" dirty="0"/>
              <a:t> put the individual in a bath. They could drown.</a:t>
            </a:r>
          </a:p>
          <a:p>
            <a:r>
              <a:rPr lang="en-US" b="1" dirty="0"/>
              <a:t>DO NOT</a:t>
            </a:r>
            <a:r>
              <a:rPr lang="en-US" dirty="0"/>
              <a:t> induce vomiting or give the individual something to drink. They could choke.</a:t>
            </a:r>
          </a:p>
          <a:p>
            <a:r>
              <a:rPr lang="en-US" b="1" dirty="0"/>
              <a:t>DO NOT</a:t>
            </a:r>
            <a:r>
              <a:rPr lang="en-US" dirty="0"/>
              <a:t> put the person in an ice bath or ice in their clothing or in any bodily orifices. 				Cooling down the core temperature of someone who is experiencing an opioid overdose emergency is 	dangerous because it can further depress their heart rate.</a:t>
            </a:r>
          </a:p>
          <a:p>
            <a:r>
              <a:rPr lang="en-US" b="1" dirty="0"/>
              <a:t>DO NOT</a:t>
            </a:r>
            <a:r>
              <a:rPr lang="en-US" dirty="0"/>
              <a:t> try and stimulate the individual in a way that could cause harm, such as slapping them hard, kicking them, or other more aggressive actions that may cause long-term physical damage.</a:t>
            </a:r>
          </a:p>
          <a:p>
            <a:r>
              <a:rPr lang="en-US" b="1" dirty="0"/>
              <a:t>DO NOT</a:t>
            </a:r>
            <a:r>
              <a:rPr lang="en-US" dirty="0"/>
              <a:t> inject them with any foreign substances (e.g., salt water or milk) or other drugs or force them to eat or drink anything. It will not help reverse the overdose and may expose the individual to bacterial or viral infection, abscesses, endocarditis, cellulitis, choking, etc.</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17</a:t>
            </a:fld>
            <a:endParaRPr lang="en-US"/>
          </a:p>
        </p:txBody>
      </p:sp>
      <p:pic>
        <p:nvPicPr>
          <p:cNvPr id="7" name="Picture 6">
            <a:extLst>
              <a:ext uri="{FF2B5EF4-FFF2-40B4-BE49-F238E27FC236}">
                <a16:creationId xmlns:a16="http://schemas.microsoft.com/office/drawing/2014/main" id="{06463862-484A-4024-8DBA-EF75B45A3E39}"/>
              </a:ext>
            </a:extLst>
          </p:cNvPr>
          <p:cNvPicPr>
            <a:picLocks noChangeAspect="1"/>
          </p:cNvPicPr>
          <p:nvPr/>
        </p:nvPicPr>
        <p:blipFill>
          <a:blip r:embed="rId2"/>
          <a:stretch>
            <a:fillRect/>
          </a:stretch>
        </p:blipFill>
        <p:spPr>
          <a:xfrm>
            <a:off x="8986084" y="475403"/>
            <a:ext cx="1524132" cy="493819"/>
          </a:xfrm>
          <a:prstGeom prst="rect">
            <a:avLst/>
          </a:prstGeom>
        </p:spPr>
      </p:pic>
    </p:spTree>
    <p:extLst>
      <p:ext uri="{BB962C8B-B14F-4D97-AF65-F5344CB8AC3E}">
        <p14:creationId xmlns:p14="http://schemas.microsoft.com/office/powerpoint/2010/main" val="404558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956346" y="1828800"/>
            <a:ext cx="9748006" cy="3540153"/>
          </a:xfrm>
        </p:spPr>
        <p:style>
          <a:lnRef idx="0">
            <a:schemeClr val="accent2"/>
          </a:lnRef>
          <a:fillRef idx="3">
            <a:schemeClr val="accent2"/>
          </a:fillRef>
          <a:effectRef idx="3">
            <a:schemeClr val="accent2"/>
          </a:effectRef>
          <a:fontRef idx="minor">
            <a:schemeClr val="lt1"/>
          </a:fontRef>
        </p:style>
        <p:txBody>
          <a:bodyPr/>
          <a:lstStyle/>
          <a:p>
            <a:r>
              <a:rPr lang="en-US" b="1" dirty="0">
                <a:solidFill>
                  <a:schemeClr val="tx1"/>
                </a:solidFill>
                <a:effectLst>
                  <a:outerShdw blurRad="38100" dist="38100" dir="2700000" algn="tl">
                    <a:srgbClr val="000000">
                      <a:alpha val="43137"/>
                    </a:srgbClr>
                  </a:outerShdw>
                </a:effectLst>
                <a:latin typeface="Helvetica" pitchFamily="2" charset="0"/>
              </a:rPr>
              <a:t>Naloxone is the only effective response to an opioid overdose emergency!</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18</a:t>
            </a:fld>
            <a:endParaRPr lang="en-US"/>
          </a:p>
        </p:txBody>
      </p:sp>
      <p:pic>
        <p:nvPicPr>
          <p:cNvPr id="5" name="Picture 4">
            <a:extLst>
              <a:ext uri="{FF2B5EF4-FFF2-40B4-BE49-F238E27FC236}">
                <a16:creationId xmlns:a16="http://schemas.microsoft.com/office/drawing/2014/main" id="{9E53C2D3-06C5-4AC5-8020-34806ECB965B}"/>
              </a:ext>
            </a:extLst>
          </p:cNvPr>
          <p:cNvPicPr>
            <a:picLocks noChangeAspect="1"/>
          </p:cNvPicPr>
          <p:nvPr/>
        </p:nvPicPr>
        <p:blipFill>
          <a:blip r:embed="rId2"/>
          <a:stretch>
            <a:fillRect/>
          </a:stretch>
        </p:blipFill>
        <p:spPr>
          <a:xfrm>
            <a:off x="8986084" y="438890"/>
            <a:ext cx="1524132" cy="493819"/>
          </a:xfrm>
          <a:prstGeom prst="rect">
            <a:avLst/>
          </a:prstGeom>
        </p:spPr>
      </p:pic>
    </p:spTree>
    <p:extLst>
      <p:ext uri="{BB962C8B-B14F-4D97-AF65-F5344CB8AC3E}">
        <p14:creationId xmlns:p14="http://schemas.microsoft.com/office/powerpoint/2010/main" val="225075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23272-3490-4420-864E-4AFF7E8314EE}"/>
              </a:ext>
            </a:extLst>
          </p:cNvPr>
          <p:cNvSpPr>
            <a:spLocks noGrp="1"/>
          </p:cNvSpPr>
          <p:nvPr>
            <p:ph type="title"/>
          </p:nvPr>
        </p:nvSpPr>
        <p:spPr>
          <a:xfrm>
            <a:off x="4330052" y="2539028"/>
            <a:ext cx="5033344" cy="526545"/>
          </a:xfrm>
          <a:noFill/>
          <a:ln>
            <a:noFill/>
          </a:ln>
        </p:spPr>
        <p:style>
          <a:lnRef idx="2">
            <a:schemeClr val="dk1">
              <a:shade val="50000"/>
            </a:schemeClr>
          </a:lnRef>
          <a:fillRef idx="1">
            <a:schemeClr val="dk1"/>
          </a:fillRef>
          <a:effectRef idx="0">
            <a:schemeClr val="dk1"/>
          </a:effectRef>
          <a:fontRef idx="minor">
            <a:schemeClr val="lt1"/>
          </a:fontRef>
        </p:style>
        <p:txBody>
          <a:bodyPr anchor="t">
            <a:normAutofit fontScale="90000"/>
          </a:bodyPr>
          <a:lstStyle/>
          <a:p>
            <a:pPr algn="l"/>
            <a:r>
              <a:rPr lang="en-US" dirty="0">
                <a:solidFill>
                  <a:schemeClr val="tx1">
                    <a:lumMod val="75000"/>
                  </a:schemeClr>
                </a:solidFill>
                <a:effectLst>
                  <a:outerShdw blurRad="38100" dist="38100" dir="2700000" algn="tl">
                    <a:srgbClr val="000000">
                      <a:alpha val="43137"/>
                    </a:srgbClr>
                  </a:outerShdw>
                </a:effectLst>
                <a:latin typeface="Helvetica" pitchFamily="2" charset="0"/>
              </a:rPr>
              <a:t>What is Naloxone?</a:t>
            </a:r>
          </a:p>
        </p:txBody>
      </p:sp>
      <p:sp>
        <p:nvSpPr>
          <p:cNvPr id="9" name="Content Placeholder 8">
            <a:extLst>
              <a:ext uri="{FF2B5EF4-FFF2-40B4-BE49-F238E27FC236}">
                <a16:creationId xmlns:a16="http://schemas.microsoft.com/office/drawing/2014/main" id="{789BA772-241A-4664-BA9A-52AF0221429C}"/>
              </a:ext>
            </a:extLst>
          </p:cNvPr>
          <p:cNvSpPr>
            <a:spLocks noGrp="1"/>
          </p:cNvSpPr>
          <p:nvPr>
            <p:ph idx="1"/>
          </p:nvPr>
        </p:nvSpPr>
        <p:spPr>
          <a:xfrm>
            <a:off x="4338016" y="3261172"/>
            <a:ext cx="6172200" cy="1825632"/>
          </a:xfrm>
        </p:spPr>
        <p:style>
          <a:lnRef idx="0">
            <a:schemeClr val="accent1"/>
          </a:lnRef>
          <a:fillRef idx="3">
            <a:schemeClr val="accent1"/>
          </a:fillRef>
          <a:effectRef idx="3">
            <a:schemeClr val="accent1"/>
          </a:effectRef>
          <a:fontRef idx="minor">
            <a:schemeClr val="lt1"/>
          </a:fontRef>
        </p:style>
        <p:txBody>
          <a:bodyPr/>
          <a:lstStyle/>
          <a:p>
            <a:pPr marL="0" indent="0">
              <a:buNone/>
            </a:pPr>
            <a:r>
              <a:rPr lang="en-US" sz="2800" b="1" dirty="0">
                <a:latin typeface="Helvetica" pitchFamily="2" charset="0"/>
              </a:rPr>
              <a:t>Naloxone is a medication designed to rapidly reverse opioid overdose.</a:t>
            </a:r>
          </a:p>
          <a:p>
            <a:pPr marL="0" indent="0">
              <a:buNone/>
            </a:pPr>
            <a:r>
              <a:rPr lang="en-US" dirty="0">
                <a:latin typeface="Helvetica" pitchFamily="2" charset="0"/>
              </a:rPr>
              <a:t>Available in </a:t>
            </a:r>
            <a:r>
              <a:rPr lang="en-US" b="1" i="1" dirty="0">
                <a:latin typeface="Helvetica" pitchFamily="2" charset="0"/>
              </a:rPr>
              <a:t>two</a:t>
            </a:r>
            <a:r>
              <a:rPr lang="en-US" dirty="0">
                <a:latin typeface="Helvetica" pitchFamily="2" charset="0"/>
              </a:rPr>
              <a:t> FDA-approved formulations:</a:t>
            </a:r>
          </a:p>
          <a:p>
            <a:pPr marL="0" indent="0">
              <a:buNone/>
            </a:pPr>
            <a:r>
              <a:rPr lang="en-US" b="1" i="1" u="sng" dirty="0">
                <a:latin typeface="Helvetica" pitchFamily="2" charset="0"/>
              </a:rPr>
              <a:t>Injectable</a:t>
            </a:r>
            <a:r>
              <a:rPr lang="en-US" dirty="0">
                <a:latin typeface="Helvetica" pitchFamily="2" charset="0"/>
              </a:rPr>
              <a:t> and prepackaged </a:t>
            </a:r>
            <a:r>
              <a:rPr lang="en-US" b="1" i="1" u="sng" dirty="0">
                <a:latin typeface="Helvetica" pitchFamily="2" charset="0"/>
              </a:rPr>
              <a:t>nasal spray</a:t>
            </a:r>
            <a:r>
              <a:rPr lang="en-US" dirty="0">
                <a:latin typeface="Helvetica" pitchFamily="2" charset="0"/>
              </a:rPr>
              <a:t>.</a:t>
            </a:r>
          </a:p>
        </p:txBody>
      </p:sp>
      <p:pic>
        <p:nvPicPr>
          <p:cNvPr id="11" name="Picture 10">
            <a:extLst>
              <a:ext uri="{FF2B5EF4-FFF2-40B4-BE49-F238E27FC236}">
                <a16:creationId xmlns:a16="http://schemas.microsoft.com/office/drawing/2014/main" id="{62BB3CA5-BFD5-4D3C-8384-202F8D79D8D9}"/>
              </a:ext>
            </a:extLst>
          </p:cNvPr>
          <p:cNvPicPr>
            <a:picLocks noChangeAspect="1"/>
          </p:cNvPicPr>
          <p:nvPr/>
        </p:nvPicPr>
        <p:blipFill>
          <a:blip r:embed="rId2"/>
          <a:stretch>
            <a:fillRect/>
          </a:stretch>
        </p:blipFill>
        <p:spPr>
          <a:xfrm>
            <a:off x="1298244" y="2089715"/>
            <a:ext cx="2359356" cy="3700593"/>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19</a:t>
            </a:fld>
            <a:endParaRPr lang="en-US"/>
          </a:p>
        </p:txBody>
      </p:sp>
      <p:pic>
        <p:nvPicPr>
          <p:cNvPr id="4" name="Picture 3">
            <a:extLst>
              <a:ext uri="{FF2B5EF4-FFF2-40B4-BE49-F238E27FC236}">
                <a16:creationId xmlns:a16="http://schemas.microsoft.com/office/drawing/2014/main" id="{19B38386-0B63-47DA-93E7-98A7EDE32A41}"/>
              </a:ext>
            </a:extLst>
          </p:cNvPr>
          <p:cNvPicPr>
            <a:picLocks noChangeAspect="1"/>
          </p:cNvPicPr>
          <p:nvPr/>
        </p:nvPicPr>
        <p:blipFill>
          <a:blip r:embed="rId3"/>
          <a:stretch>
            <a:fillRect/>
          </a:stretch>
        </p:blipFill>
        <p:spPr>
          <a:xfrm>
            <a:off x="8986084" y="457743"/>
            <a:ext cx="1524132" cy="493819"/>
          </a:xfrm>
          <a:prstGeom prst="rect">
            <a:avLst/>
          </a:prstGeom>
        </p:spPr>
      </p:pic>
    </p:spTree>
    <p:extLst>
      <p:ext uri="{BB962C8B-B14F-4D97-AF65-F5344CB8AC3E}">
        <p14:creationId xmlns:p14="http://schemas.microsoft.com/office/powerpoint/2010/main" val="236307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Learning Objectives</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normAutofit/>
          </a:bodyPr>
          <a:lstStyle/>
          <a:p>
            <a:r>
              <a:rPr lang="en-US" sz="2000" dirty="0"/>
              <a:t>Overview of Substance Use Disorders and Addiction </a:t>
            </a:r>
          </a:p>
          <a:p>
            <a:r>
              <a:rPr lang="en-US" sz="2000" dirty="0"/>
              <a:t>Identify risk factors for overdose</a:t>
            </a:r>
          </a:p>
          <a:p>
            <a:r>
              <a:rPr lang="en-US" sz="2000" dirty="0"/>
              <a:t>Dispel common myths about overdose reversal methods</a:t>
            </a:r>
          </a:p>
          <a:p>
            <a:r>
              <a:rPr lang="en-US" sz="2000" dirty="0"/>
              <a:t>Understand how opioid overdose happens</a:t>
            </a:r>
          </a:p>
          <a:p>
            <a:r>
              <a:rPr lang="en-US" sz="2000" dirty="0"/>
              <a:t>Understand how Naloxone works in an overdose emergency</a:t>
            </a:r>
          </a:p>
          <a:p>
            <a:r>
              <a:rPr lang="en-US" sz="2000" dirty="0"/>
              <a:t>Review Legislation for legal protection during administration</a:t>
            </a:r>
          </a:p>
          <a:p>
            <a:r>
              <a:rPr lang="en-US" sz="2000" dirty="0"/>
              <a:t>Hands-on Training</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a:t>
            </a:fld>
            <a:endParaRPr lang="en-US"/>
          </a:p>
        </p:txBody>
      </p:sp>
      <p:pic>
        <p:nvPicPr>
          <p:cNvPr id="5" name="Picture 4" descr="A black and white sign&#10;&#10;Description automatically generated with medium confidence">
            <a:extLst>
              <a:ext uri="{FF2B5EF4-FFF2-40B4-BE49-F238E27FC236}">
                <a16:creationId xmlns:a16="http://schemas.microsoft.com/office/drawing/2014/main" id="{355CD815-AD57-4608-9F57-3051A241C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608" y="449177"/>
            <a:ext cx="1525607" cy="493974"/>
          </a:xfrm>
          <a:prstGeom prst="rect">
            <a:avLst/>
          </a:prstGeom>
        </p:spPr>
      </p:pic>
    </p:spTree>
    <p:extLst>
      <p:ext uri="{BB962C8B-B14F-4D97-AF65-F5344CB8AC3E}">
        <p14:creationId xmlns:p14="http://schemas.microsoft.com/office/powerpoint/2010/main" val="373062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511278" y="1797326"/>
            <a:ext cx="4114799" cy="2053221"/>
          </a:xfrm>
        </p:spPr>
        <p:style>
          <a:lnRef idx="1">
            <a:schemeClr val="accent2"/>
          </a:lnRef>
          <a:fillRef idx="2">
            <a:schemeClr val="accent2"/>
          </a:fillRef>
          <a:effectRef idx="1">
            <a:schemeClr val="accent2"/>
          </a:effectRef>
          <a:fontRef idx="minor">
            <a:schemeClr val="dk1"/>
          </a:fontRef>
        </p:style>
        <p:txBody>
          <a:bodyPr/>
          <a:lstStyle/>
          <a:p>
            <a:r>
              <a:rPr lang="en-US" dirty="0">
                <a:latin typeface="Helvetica" pitchFamily="2" charset="0"/>
              </a:rPr>
              <a:t>How Naloxone Works</a:t>
            </a:r>
          </a:p>
        </p:txBody>
      </p:sp>
      <p:pic>
        <p:nvPicPr>
          <p:cNvPr id="9" name="Content Placeholder 8">
            <a:extLst>
              <a:ext uri="{FF2B5EF4-FFF2-40B4-BE49-F238E27FC236}">
                <a16:creationId xmlns:a16="http://schemas.microsoft.com/office/drawing/2014/main" id="{D3185403-E30C-416D-B76F-D4AB7603616F}"/>
              </a:ext>
            </a:extLst>
          </p:cNvPr>
          <p:cNvPicPr>
            <a:picLocks noGrp="1" noChangeAspect="1"/>
          </p:cNvPicPr>
          <p:nvPr>
            <p:ph idx="1"/>
          </p:nvPr>
        </p:nvPicPr>
        <p:blipFill>
          <a:blip r:embed="rId2"/>
          <a:stretch>
            <a:fillRect/>
          </a:stretch>
        </p:blipFill>
        <p:spPr>
          <a:xfrm>
            <a:off x="4899171" y="1655332"/>
            <a:ext cx="6285681" cy="4248785"/>
          </a:xfr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20</a:t>
            </a:fld>
            <a:endParaRPr lang="en-US"/>
          </a:p>
        </p:txBody>
      </p:sp>
      <p:pic>
        <p:nvPicPr>
          <p:cNvPr id="5" name="Picture 4">
            <a:extLst>
              <a:ext uri="{FF2B5EF4-FFF2-40B4-BE49-F238E27FC236}">
                <a16:creationId xmlns:a16="http://schemas.microsoft.com/office/drawing/2014/main" id="{BFF5FBFD-E3EC-4889-B4A8-741603685E63}"/>
              </a:ext>
            </a:extLst>
          </p:cNvPr>
          <p:cNvPicPr>
            <a:picLocks noChangeAspect="1"/>
          </p:cNvPicPr>
          <p:nvPr/>
        </p:nvPicPr>
        <p:blipFill>
          <a:blip r:embed="rId3"/>
          <a:stretch>
            <a:fillRect/>
          </a:stretch>
        </p:blipFill>
        <p:spPr>
          <a:xfrm>
            <a:off x="8986084" y="460064"/>
            <a:ext cx="1524132" cy="493819"/>
          </a:xfrm>
          <a:prstGeom prst="rect">
            <a:avLst/>
          </a:prstGeom>
        </p:spPr>
      </p:pic>
    </p:spTree>
    <p:extLst>
      <p:ext uri="{BB962C8B-B14F-4D97-AF65-F5344CB8AC3E}">
        <p14:creationId xmlns:p14="http://schemas.microsoft.com/office/powerpoint/2010/main" val="242993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33715" y="1124584"/>
            <a:ext cx="9742131" cy="1325563"/>
          </a:xfrm>
        </p:spPr>
        <p:style>
          <a:lnRef idx="1">
            <a:schemeClr val="accent1"/>
          </a:lnRef>
          <a:fillRef idx="3">
            <a:schemeClr val="accent1"/>
          </a:fillRef>
          <a:effectRef idx="2">
            <a:schemeClr val="accent1"/>
          </a:effectRef>
          <a:fontRef idx="minor">
            <a:schemeClr val="lt1"/>
          </a:fontRef>
        </p:style>
        <p:txBody>
          <a:bodyPr/>
          <a:lstStyle/>
          <a:p>
            <a:r>
              <a:rPr lang="en-US" dirty="0">
                <a:latin typeface="Helvetica" pitchFamily="2" charset="0"/>
              </a:rPr>
              <a:t>Safety of Naloxone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21</a:t>
            </a:fld>
            <a:endParaRPr lang="en-US"/>
          </a:p>
        </p:txBody>
      </p:sp>
      <p:sp>
        <p:nvSpPr>
          <p:cNvPr id="7" name="Content Placeholder 6">
            <a:extLst>
              <a:ext uri="{FF2B5EF4-FFF2-40B4-BE49-F238E27FC236}">
                <a16:creationId xmlns:a16="http://schemas.microsoft.com/office/drawing/2014/main" id="{B444479D-2B44-425A-8CDD-08565AAAE037}"/>
              </a:ext>
            </a:extLst>
          </p:cNvPr>
          <p:cNvSpPr>
            <a:spLocks noGrp="1"/>
          </p:cNvSpPr>
          <p:nvPr>
            <p:ph sz="quarter" idx="13"/>
          </p:nvPr>
        </p:nvSpPr>
        <p:spPr>
          <a:xfrm>
            <a:off x="587229" y="3087149"/>
            <a:ext cx="4535921" cy="2792949"/>
          </a:xfrm>
        </p:spPr>
        <p:txBody>
          <a:bodyPr/>
          <a:lstStyle/>
          <a:p>
            <a:r>
              <a:rPr lang="en-US" sz="1800" b="1" dirty="0"/>
              <a:t>Serious side effects from Naloxone use are rare.</a:t>
            </a:r>
          </a:p>
          <a:p>
            <a:r>
              <a:rPr lang="en-US" dirty="0"/>
              <a:t>Using Naloxone during an opioid overdose far outweighs any risk of side effects. Reported side effects are often related to </a:t>
            </a:r>
            <a:r>
              <a:rPr lang="en-US" i="1" dirty="0">
                <a:effectLst>
                  <a:outerShdw blurRad="38100" dist="38100" dir="2700000" algn="tl">
                    <a:srgbClr val="000000">
                      <a:alpha val="43137"/>
                    </a:srgbClr>
                  </a:outerShdw>
                </a:effectLst>
              </a:rPr>
              <a:t>acute opioid withdrawal</a:t>
            </a:r>
            <a:r>
              <a:rPr lang="en-US" dirty="0"/>
              <a:t>. </a:t>
            </a:r>
          </a:p>
          <a:p>
            <a:r>
              <a:rPr lang="en-US" dirty="0"/>
              <a:t>Naloxone has the same dose for an adult and a child.</a:t>
            </a:r>
          </a:p>
          <a:p>
            <a:r>
              <a:rPr lang="en-US" dirty="0"/>
              <a:t>Naloxone has no abuse potential. </a:t>
            </a:r>
          </a:p>
          <a:p>
            <a:pPr marL="0" indent="0">
              <a:buNone/>
            </a:pPr>
            <a:endParaRPr lang="en-US" dirty="0"/>
          </a:p>
        </p:txBody>
      </p:sp>
      <p:sp>
        <p:nvSpPr>
          <p:cNvPr id="9" name="Content Placeholder 8">
            <a:extLst>
              <a:ext uri="{FF2B5EF4-FFF2-40B4-BE49-F238E27FC236}">
                <a16:creationId xmlns:a16="http://schemas.microsoft.com/office/drawing/2014/main" id="{C9F8D5AD-299C-4661-B791-A1D9747032E4}"/>
              </a:ext>
            </a:extLst>
          </p:cNvPr>
          <p:cNvSpPr>
            <a:spLocks noGrp="1"/>
          </p:cNvSpPr>
          <p:nvPr>
            <p:ph sz="quarter" idx="15"/>
          </p:nvPr>
        </p:nvSpPr>
        <p:spPr>
          <a:xfrm>
            <a:off x="5553513" y="3087149"/>
            <a:ext cx="4324524" cy="2357306"/>
          </a:xfrm>
        </p:spPr>
        <p:txBody>
          <a:bodyPr/>
          <a:lstStyle/>
          <a:p>
            <a:pPr marL="285750" indent="-285750" algn="l">
              <a:buFont typeface="Arial" panose="020B0604020202020204" pitchFamily="34" charset="0"/>
              <a:buChar char="•"/>
            </a:pPr>
            <a:r>
              <a:rPr lang="en-US" b="1" dirty="0"/>
              <a:t>Naloxone will </a:t>
            </a:r>
            <a:r>
              <a:rPr lang="en-US" b="1" i="1" u="sng" dirty="0">
                <a:effectLst>
                  <a:outerShdw blurRad="38100" dist="38100" dir="2700000" algn="tl">
                    <a:srgbClr val="000000">
                      <a:alpha val="43137"/>
                    </a:srgbClr>
                  </a:outerShdw>
                </a:effectLst>
              </a:rPr>
              <a:t>NOT</a:t>
            </a:r>
            <a:r>
              <a:rPr lang="en-US" b="1" dirty="0"/>
              <a:t> reverse overdoses from other drugs such as</a:t>
            </a:r>
            <a:r>
              <a:rPr lang="en-US" dirty="0"/>
              <a:t>:</a:t>
            </a:r>
          </a:p>
          <a:p>
            <a:pPr algn="l"/>
            <a:r>
              <a:rPr lang="en-US" dirty="0"/>
              <a:t>	Alcohol, benzodiazepines, 	cocaine, amphetamines or 	xylazine.</a:t>
            </a:r>
          </a:p>
          <a:p>
            <a:pPr algn="l"/>
            <a:endParaRPr lang="en-US" dirty="0"/>
          </a:p>
          <a:p>
            <a:pPr algn="l"/>
            <a:endParaRPr lang="en-US" dirty="0"/>
          </a:p>
        </p:txBody>
      </p:sp>
      <p:pic>
        <p:nvPicPr>
          <p:cNvPr id="5" name="Picture 4">
            <a:extLst>
              <a:ext uri="{FF2B5EF4-FFF2-40B4-BE49-F238E27FC236}">
                <a16:creationId xmlns:a16="http://schemas.microsoft.com/office/drawing/2014/main" id="{8844E4E2-B532-4CC5-9493-B7F90105F13C}"/>
              </a:ext>
            </a:extLst>
          </p:cNvPr>
          <p:cNvPicPr>
            <a:picLocks noChangeAspect="1"/>
          </p:cNvPicPr>
          <p:nvPr/>
        </p:nvPicPr>
        <p:blipFill>
          <a:blip r:embed="rId2"/>
          <a:stretch>
            <a:fillRect/>
          </a:stretch>
        </p:blipFill>
        <p:spPr>
          <a:xfrm>
            <a:off x="8986084" y="487582"/>
            <a:ext cx="1524132" cy="493819"/>
          </a:xfrm>
          <a:prstGeom prst="rect">
            <a:avLst/>
          </a:prstGeom>
        </p:spPr>
      </p:pic>
    </p:spTree>
    <p:extLst>
      <p:ext uri="{BB962C8B-B14F-4D97-AF65-F5344CB8AC3E}">
        <p14:creationId xmlns:p14="http://schemas.microsoft.com/office/powerpoint/2010/main" val="3133403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02671" y="1084262"/>
            <a:ext cx="9798341" cy="935267"/>
          </a:xfrm>
        </p:spPr>
        <p:txBody>
          <a:bodyPr/>
          <a:lstStyle/>
          <a:p>
            <a:pPr algn="l"/>
            <a:r>
              <a:rPr lang="en-US" b="1" dirty="0">
                <a:solidFill>
                  <a:schemeClr val="accent1"/>
                </a:solidFill>
              </a:rPr>
              <a:t>Narcan Nasal Spray</a:t>
            </a:r>
          </a:p>
        </p:txBody>
      </p:sp>
      <p:pic>
        <p:nvPicPr>
          <p:cNvPr id="7" name="Content Placeholder 6">
            <a:extLst>
              <a:ext uri="{FF2B5EF4-FFF2-40B4-BE49-F238E27FC236}">
                <a16:creationId xmlns:a16="http://schemas.microsoft.com/office/drawing/2014/main" id="{7C8C3F71-9622-479D-875A-A1C94935ED47}"/>
              </a:ext>
            </a:extLst>
          </p:cNvPr>
          <p:cNvPicPr>
            <a:picLocks noGrp="1" noChangeAspect="1"/>
          </p:cNvPicPr>
          <p:nvPr>
            <p:ph idx="1"/>
          </p:nvPr>
        </p:nvPicPr>
        <p:blipFill>
          <a:blip r:embed="rId2"/>
          <a:stretch>
            <a:fillRect/>
          </a:stretch>
        </p:blipFill>
        <p:spPr>
          <a:xfrm>
            <a:off x="506283" y="2019529"/>
            <a:ext cx="7609242" cy="3754209"/>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22</a:t>
            </a:fld>
            <a:endParaRPr lang="en-US"/>
          </a:p>
        </p:txBody>
      </p:sp>
      <p:pic>
        <p:nvPicPr>
          <p:cNvPr id="9" name="Picture 8">
            <a:extLst>
              <a:ext uri="{FF2B5EF4-FFF2-40B4-BE49-F238E27FC236}">
                <a16:creationId xmlns:a16="http://schemas.microsoft.com/office/drawing/2014/main" id="{C02F8005-FC6B-4801-B6A2-C6B2AE97F5F7}"/>
              </a:ext>
            </a:extLst>
          </p:cNvPr>
          <p:cNvPicPr>
            <a:picLocks noChangeAspect="1"/>
          </p:cNvPicPr>
          <p:nvPr/>
        </p:nvPicPr>
        <p:blipFill>
          <a:blip r:embed="rId3"/>
          <a:stretch>
            <a:fillRect/>
          </a:stretch>
        </p:blipFill>
        <p:spPr>
          <a:xfrm>
            <a:off x="8817424" y="1689428"/>
            <a:ext cx="1792379" cy="1676545"/>
          </a:xfrm>
          <a:prstGeom prst="rect">
            <a:avLst/>
          </a:prstGeom>
        </p:spPr>
      </p:pic>
      <p:sp>
        <p:nvSpPr>
          <p:cNvPr id="10" name="TextBox 9">
            <a:extLst>
              <a:ext uri="{FF2B5EF4-FFF2-40B4-BE49-F238E27FC236}">
                <a16:creationId xmlns:a16="http://schemas.microsoft.com/office/drawing/2014/main" id="{45C32780-629D-415E-9732-331015C6A00D}"/>
              </a:ext>
            </a:extLst>
          </p:cNvPr>
          <p:cNvSpPr txBox="1"/>
          <p:nvPr/>
        </p:nvSpPr>
        <p:spPr>
          <a:xfrm>
            <a:off x="5961734" y="5433223"/>
            <a:ext cx="2282135" cy="369332"/>
          </a:xfrm>
          <a:prstGeom prst="rect">
            <a:avLst/>
          </a:prstGeom>
          <a:noFill/>
        </p:spPr>
        <p:txBody>
          <a:bodyPr wrap="square" rtlCol="0">
            <a:spAutoFit/>
          </a:bodyPr>
          <a:lstStyle/>
          <a:p>
            <a:r>
              <a:rPr lang="en-US" dirty="0">
                <a:solidFill>
                  <a:schemeClr val="accent1"/>
                </a:solidFill>
              </a:rPr>
              <a:t>*2 doses in each kit</a:t>
            </a:r>
          </a:p>
        </p:txBody>
      </p:sp>
      <p:sp>
        <p:nvSpPr>
          <p:cNvPr id="11" name="TextBox 10">
            <a:extLst>
              <a:ext uri="{FF2B5EF4-FFF2-40B4-BE49-F238E27FC236}">
                <a16:creationId xmlns:a16="http://schemas.microsoft.com/office/drawing/2014/main" id="{52BEF6D0-B051-487A-829C-DDC42EEFE2D5}"/>
              </a:ext>
            </a:extLst>
          </p:cNvPr>
          <p:cNvSpPr txBox="1"/>
          <p:nvPr/>
        </p:nvSpPr>
        <p:spPr>
          <a:xfrm>
            <a:off x="8372213" y="3520469"/>
            <a:ext cx="3143865" cy="923330"/>
          </a:xfrm>
          <a:prstGeom prst="rect">
            <a:avLst/>
          </a:prstGeom>
          <a:noFill/>
        </p:spPr>
        <p:txBody>
          <a:bodyPr wrap="square" rtlCol="0">
            <a:spAutoFit/>
          </a:bodyPr>
          <a:lstStyle/>
          <a:p>
            <a:r>
              <a:rPr lang="en-US" u="sng" dirty="0">
                <a:solidFill>
                  <a:schemeClr val="accent1"/>
                </a:solidFill>
                <a:latin typeface="Helvetica" pitchFamily="2" charset="0"/>
              </a:rPr>
              <a:t>Please note</a:t>
            </a:r>
            <a:r>
              <a:rPr lang="en-US" dirty="0">
                <a:solidFill>
                  <a:schemeClr val="accent1"/>
                </a:solidFill>
                <a:latin typeface="Helvetica" pitchFamily="2" charset="0"/>
              </a:rPr>
              <a:t>:</a:t>
            </a:r>
          </a:p>
          <a:p>
            <a:r>
              <a:rPr lang="en-US" b="1" i="1" dirty="0">
                <a:solidFill>
                  <a:schemeClr val="accent1"/>
                </a:solidFill>
                <a:latin typeface="Helvetica" pitchFamily="2" charset="0"/>
              </a:rPr>
              <a:t>Narcan</a:t>
            </a:r>
            <a:r>
              <a:rPr lang="en-US" dirty="0">
                <a:solidFill>
                  <a:schemeClr val="accent1"/>
                </a:solidFill>
                <a:latin typeface="Helvetica" pitchFamily="2" charset="0"/>
              </a:rPr>
              <a:t> is the brand name. </a:t>
            </a:r>
            <a:r>
              <a:rPr lang="en-US" b="1" dirty="0">
                <a:solidFill>
                  <a:schemeClr val="accent1"/>
                </a:solidFill>
                <a:effectLst>
                  <a:outerShdw blurRad="38100" dist="38100" dir="2700000" algn="tl">
                    <a:srgbClr val="000000">
                      <a:alpha val="43137"/>
                    </a:srgbClr>
                  </a:outerShdw>
                </a:effectLst>
                <a:latin typeface="Helvetica" pitchFamily="2" charset="0"/>
              </a:rPr>
              <a:t>Naloxone</a:t>
            </a:r>
            <a:r>
              <a:rPr lang="en-US" dirty="0">
                <a:solidFill>
                  <a:schemeClr val="accent1"/>
                </a:solidFill>
                <a:latin typeface="Helvetica" pitchFamily="2" charset="0"/>
              </a:rPr>
              <a:t> is the medication</a:t>
            </a:r>
            <a:r>
              <a:rPr lang="en-US" dirty="0">
                <a:solidFill>
                  <a:schemeClr val="accent1"/>
                </a:solidFill>
              </a:rPr>
              <a:t>.</a:t>
            </a:r>
          </a:p>
        </p:txBody>
      </p:sp>
      <p:pic>
        <p:nvPicPr>
          <p:cNvPr id="5" name="Picture 4">
            <a:extLst>
              <a:ext uri="{FF2B5EF4-FFF2-40B4-BE49-F238E27FC236}">
                <a16:creationId xmlns:a16="http://schemas.microsoft.com/office/drawing/2014/main" id="{068DBC62-EB16-425A-BFB8-6D5EF18C41DC}"/>
              </a:ext>
            </a:extLst>
          </p:cNvPr>
          <p:cNvPicPr>
            <a:picLocks noChangeAspect="1"/>
          </p:cNvPicPr>
          <p:nvPr/>
        </p:nvPicPr>
        <p:blipFill>
          <a:blip r:embed="rId4"/>
          <a:stretch>
            <a:fillRect/>
          </a:stretch>
        </p:blipFill>
        <p:spPr>
          <a:xfrm>
            <a:off x="8986084" y="445139"/>
            <a:ext cx="1524132" cy="493819"/>
          </a:xfrm>
          <a:prstGeom prst="rect">
            <a:avLst/>
          </a:prstGeom>
        </p:spPr>
      </p:pic>
    </p:spTree>
    <p:extLst>
      <p:ext uri="{BB962C8B-B14F-4D97-AF65-F5344CB8AC3E}">
        <p14:creationId xmlns:p14="http://schemas.microsoft.com/office/powerpoint/2010/main" val="1472434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aloxone Training Video_Narcan® Nasal Spray">
            <a:hlinkClick r:id="" action="ppaction://media"/>
            <a:extLst>
              <a:ext uri="{FF2B5EF4-FFF2-40B4-BE49-F238E27FC236}">
                <a16:creationId xmlns:a16="http://schemas.microsoft.com/office/drawing/2014/main" id="{BA01B69F-ED51-4497-AFD9-83F2519716FC}"/>
              </a:ext>
            </a:extLst>
          </p:cNvPr>
          <p:cNvPicPr>
            <a:picLocks noGrp="1" noRot="1" noChangeAspect="1"/>
          </p:cNvPicPr>
          <p:nvPr>
            <p:ph idx="1"/>
            <a:videoFile r:link="rId1"/>
          </p:nvPr>
        </p:nvPicPr>
        <p:blipFill>
          <a:blip r:embed="rId3"/>
          <a:stretch>
            <a:fillRect/>
          </a:stretch>
        </p:blipFill>
        <p:spPr>
          <a:xfrm>
            <a:off x="1875160" y="1112363"/>
            <a:ext cx="7645912" cy="4920070"/>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23</a:t>
            </a:fld>
            <a:endParaRPr lang="en-US"/>
          </a:p>
        </p:txBody>
      </p:sp>
      <p:sp>
        <p:nvSpPr>
          <p:cNvPr id="9" name="TextBox 8">
            <a:extLst>
              <a:ext uri="{FF2B5EF4-FFF2-40B4-BE49-F238E27FC236}">
                <a16:creationId xmlns:a16="http://schemas.microsoft.com/office/drawing/2014/main" id="{A34BB000-380F-4EE0-A202-ECBB01B07C71}"/>
              </a:ext>
            </a:extLst>
          </p:cNvPr>
          <p:cNvSpPr txBox="1"/>
          <p:nvPr/>
        </p:nvSpPr>
        <p:spPr>
          <a:xfrm>
            <a:off x="7684964" y="5976152"/>
            <a:ext cx="3672216" cy="253916"/>
          </a:xfrm>
          <a:prstGeom prst="rect">
            <a:avLst/>
          </a:prstGeom>
          <a:noFill/>
        </p:spPr>
        <p:txBody>
          <a:bodyPr wrap="square" rtlCol="0">
            <a:spAutoFit/>
          </a:bodyPr>
          <a:lstStyle/>
          <a:p>
            <a:r>
              <a:rPr lang="en-US" sz="1050" dirty="0">
                <a:hlinkClick r:id="rId4"/>
              </a:rPr>
              <a:t>https://www.youtube.com/watch?v=xa7X00_QKWk</a:t>
            </a:r>
            <a:endParaRPr lang="en-US" sz="1050" dirty="0"/>
          </a:p>
        </p:txBody>
      </p:sp>
      <p:pic>
        <p:nvPicPr>
          <p:cNvPr id="4" name="Picture 3">
            <a:extLst>
              <a:ext uri="{FF2B5EF4-FFF2-40B4-BE49-F238E27FC236}">
                <a16:creationId xmlns:a16="http://schemas.microsoft.com/office/drawing/2014/main" id="{0B20DA7D-CB8D-4BDF-A54E-6FF23EBC9D24}"/>
              </a:ext>
            </a:extLst>
          </p:cNvPr>
          <p:cNvPicPr>
            <a:picLocks noChangeAspect="1"/>
          </p:cNvPicPr>
          <p:nvPr/>
        </p:nvPicPr>
        <p:blipFill>
          <a:blip r:embed="rId5"/>
          <a:stretch>
            <a:fillRect/>
          </a:stretch>
        </p:blipFill>
        <p:spPr>
          <a:xfrm>
            <a:off x="8986084" y="420909"/>
            <a:ext cx="1524132" cy="493819"/>
          </a:xfrm>
          <a:prstGeom prst="rect">
            <a:avLst/>
          </a:prstGeom>
        </p:spPr>
      </p:pic>
    </p:spTree>
    <p:extLst>
      <p:ext uri="{BB962C8B-B14F-4D97-AF65-F5344CB8AC3E}">
        <p14:creationId xmlns:p14="http://schemas.microsoft.com/office/powerpoint/2010/main" val="16154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2"/>
            <a:ext cx="4332914" cy="1325563"/>
          </a:xfrm>
        </p:spPr>
        <p:txBody>
          <a:bodyPr/>
          <a:lstStyle/>
          <a:p>
            <a:pPr algn="l"/>
            <a:r>
              <a:rPr lang="en-US" dirty="0">
                <a:solidFill>
                  <a:schemeClr val="accent1"/>
                </a:solidFill>
              </a:rPr>
              <a:t>Injectable Naloxone</a:t>
            </a:r>
          </a:p>
        </p:txBody>
      </p:sp>
      <p:pic>
        <p:nvPicPr>
          <p:cNvPr id="9" name="Content Placeholder 8">
            <a:extLst>
              <a:ext uri="{FF2B5EF4-FFF2-40B4-BE49-F238E27FC236}">
                <a16:creationId xmlns:a16="http://schemas.microsoft.com/office/drawing/2014/main" id="{530FCB3B-E4F7-4E82-B6D7-1DBDF2A50ECC}"/>
              </a:ext>
            </a:extLst>
          </p:cNvPr>
          <p:cNvPicPr>
            <a:picLocks noGrp="1" noChangeAspect="1"/>
          </p:cNvPicPr>
          <p:nvPr>
            <p:ph idx="1"/>
          </p:nvPr>
        </p:nvPicPr>
        <p:blipFill>
          <a:blip r:embed="rId2"/>
          <a:stretch>
            <a:fillRect/>
          </a:stretch>
        </p:blipFill>
        <p:spPr>
          <a:xfrm>
            <a:off x="6693031" y="1061017"/>
            <a:ext cx="3572759" cy="5088852"/>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24</a:t>
            </a:fld>
            <a:endParaRPr lang="en-US"/>
          </a:p>
        </p:txBody>
      </p:sp>
      <p:sp>
        <p:nvSpPr>
          <p:cNvPr id="10" name="TextBox 9">
            <a:extLst>
              <a:ext uri="{FF2B5EF4-FFF2-40B4-BE49-F238E27FC236}">
                <a16:creationId xmlns:a16="http://schemas.microsoft.com/office/drawing/2014/main" id="{0AA7C562-3789-41C3-8AE5-57EE71195CA6}"/>
              </a:ext>
            </a:extLst>
          </p:cNvPr>
          <p:cNvSpPr txBox="1"/>
          <p:nvPr/>
        </p:nvSpPr>
        <p:spPr>
          <a:xfrm>
            <a:off x="637563" y="2409825"/>
            <a:ext cx="4861407" cy="2031325"/>
          </a:xfrm>
          <a:prstGeom prst="rect">
            <a:avLst/>
          </a:prstGeom>
          <a:noFill/>
        </p:spPr>
        <p:txBody>
          <a:bodyPr wrap="square" rtlCol="0">
            <a:spAutoFit/>
          </a:bodyPr>
          <a:lstStyle/>
          <a:p>
            <a:r>
              <a:rPr lang="en-US" dirty="0">
                <a:latin typeface="Helvetica" pitchFamily="2" charset="0"/>
              </a:rPr>
              <a:t>Tips:</a:t>
            </a:r>
          </a:p>
          <a:p>
            <a:pPr marL="285750" indent="-285750">
              <a:buFont typeface="Arial" panose="020B0604020202020204" pitchFamily="34" charset="0"/>
              <a:buChar char="•"/>
            </a:pPr>
            <a:r>
              <a:rPr lang="en-US" dirty="0">
                <a:latin typeface="Helvetica" pitchFamily="2" charset="0"/>
              </a:rPr>
              <a:t>If available, use alcohol wipe to clean injection site</a:t>
            </a:r>
          </a:p>
          <a:p>
            <a:pPr marL="285750" indent="-285750">
              <a:buFont typeface="Arial" panose="020B0604020202020204" pitchFamily="34" charset="0"/>
              <a:buChar char="•"/>
            </a:pPr>
            <a:r>
              <a:rPr lang="en-US" dirty="0">
                <a:latin typeface="Helvetica" pitchFamily="2" charset="0"/>
              </a:rPr>
              <a:t>DO NOT inject into the person’s heart, chest or back!</a:t>
            </a:r>
          </a:p>
          <a:p>
            <a:pPr marL="285750" indent="-285750">
              <a:buFont typeface="Arial" panose="020B0604020202020204" pitchFamily="34" charset="0"/>
              <a:buChar char="•"/>
            </a:pPr>
            <a:r>
              <a:rPr lang="en-US" dirty="0">
                <a:latin typeface="Helvetica" pitchFamily="2" charset="0"/>
              </a:rPr>
              <a:t>Can inject through clothing if necessary</a:t>
            </a:r>
          </a:p>
          <a:p>
            <a:endParaRPr lang="en-US" dirty="0"/>
          </a:p>
        </p:txBody>
      </p:sp>
      <p:pic>
        <p:nvPicPr>
          <p:cNvPr id="11" name="Picture 10">
            <a:extLst>
              <a:ext uri="{FF2B5EF4-FFF2-40B4-BE49-F238E27FC236}">
                <a16:creationId xmlns:a16="http://schemas.microsoft.com/office/drawing/2014/main" id="{D42745BB-EB57-47D5-A165-C0292FA2EA9E}"/>
              </a:ext>
            </a:extLst>
          </p:cNvPr>
          <p:cNvPicPr>
            <a:picLocks noChangeAspect="1"/>
          </p:cNvPicPr>
          <p:nvPr/>
        </p:nvPicPr>
        <p:blipFill>
          <a:blip r:embed="rId3"/>
          <a:stretch>
            <a:fillRect/>
          </a:stretch>
        </p:blipFill>
        <p:spPr>
          <a:xfrm>
            <a:off x="734569" y="4338028"/>
            <a:ext cx="2347995" cy="1755892"/>
          </a:xfrm>
          <a:prstGeom prst="rect">
            <a:avLst/>
          </a:prstGeom>
        </p:spPr>
      </p:pic>
      <p:pic>
        <p:nvPicPr>
          <p:cNvPr id="12" name="Picture 11">
            <a:extLst>
              <a:ext uri="{FF2B5EF4-FFF2-40B4-BE49-F238E27FC236}">
                <a16:creationId xmlns:a16="http://schemas.microsoft.com/office/drawing/2014/main" id="{65C4D767-8FCB-4BCF-B696-AD0D89099FF9}"/>
              </a:ext>
            </a:extLst>
          </p:cNvPr>
          <p:cNvPicPr>
            <a:picLocks noChangeAspect="1"/>
          </p:cNvPicPr>
          <p:nvPr/>
        </p:nvPicPr>
        <p:blipFill>
          <a:blip r:embed="rId4"/>
          <a:stretch>
            <a:fillRect/>
          </a:stretch>
        </p:blipFill>
        <p:spPr>
          <a:xfrm>
            <a:off x="2575615" y="4741682"/>
            <a:ext cx="1013897" cy="356846"/>
          </a:xfrm>
          <a:prstGeom prst="rect">
            <a:avLst/>
          </a:prstGeom>
        </p:spPr>
      </p:pic>
      <p:sp>
        <p:nvSpPr>
          <p:cNvPr id="13" name="TextBox 12">
            <a:extLst>
              <a:ext uri="{FF2B5EF4-FFF2-40B4-BE49-F238E27FC236}">
                <a16:creationId xmlns:a16="http://schemas.microsoft.com/office/drawing/2014/main" id="{B8AD606E-37F6-4CAB-BA43-8F9A2700D8C5}"/>
              </a:ext>
            </a:extLst>
          </p:cNvPr>
          <p:cNvSpPr txBox="1"/>
          <p:nvPr/>
        </p:nvSpPr>
        <p:spPr>
          <a:xfrm>
            <a:off x="3621464" y="4441150"/>
            <a:ext cx="1649691" cy="769441"/>
          </a:xfrm>
          <a:prstGeom prst="rect">
            <a:avLst/>
          </a:prstGeom>
          <a:noFill/>
        </p:spPr>
        <p:txBody>
          <a:bodyPr wrap="square" rtlCol="0">
            <a:spAutoFit/>
          </a:bodyPr>
          <a:lstStyle/>
          <a:p>
            <a:r>
              <a:rPr lang="en-US" sz="1600" dirty="0">
                <a:latin typeface="Helvetica" pitchFamily="2" charset="0"/>
              </a:rPr>
              <a:t>90° </a:t>
            </a:r>
            <a:r>
              <a:rPr lang="en-US" sz="1400" dirty="0">
                <a:latin typeface="Helvetica" pitchFamily="2" charset="0"/>
              </a:rPr>
              <a:t>angle to make sure you reach the muscle</a:t>
            </a:r>
            <a:endParaRPr lang="en-US" sz="1600" dirty="0">
              <a:latin typeface="Helvetica" pitchFamily="2" charset="0"/>
            </a:endParaRPr>
          </a:p>
        </p:txBody>
      </p:sp>
      <p:pic>
        <p:nvPicPr>
          <p:cNvPr id="5" name="Picture 4">
            <a:extLst>
              <a:ext uri="{FF2B5EF4-FFF2-40B4-BE49-F238E27FC236}">
                <a16:creationId xmlns:a16="http://schemas.microsoft.com/office/drawing/2014/main" id="{80292F6E-5A12-4E9C-A179-627A06799029}"/>
              </a:ext>
            </a:extLst>
          </p:cNvPr>
          <p:cNvPicPr>
            <a:picLocks noChangeAspect="1"/>
          </p:cNvPicPr>
          <p:nvPr/>
        </p:nvPicPr>
        <p:blipFill>
          <a:blip r:embed="rId5"/>
          <a:stretch>
            <a:fillRect/>
          </a:stretch>
        </p:blipFill>
        <p:spPr>
          <a:xfrm>
            <a:off x="8986084" y="461221"/>
            <a:ext cx="1524132" cy="493819"/>
          </a:xfrm>
          <a:prstGeom prst="rect">
            <a:avLst/>
          </a:prstGeom>
        </p:spPr>
      </p:pic>
    </p:spTree>
    <p:extLst>
      <p:ext uri="{BB962C8B-B14F-4D97-AF65-F5344CB8AC3E}">
        <p14:creationId xmlns:p14="http://schemas.microsoft.com/office/powerpoint/2010/main" val="62122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aloxone Training Video_Injectable Naloxone">
            <a:hlinkClick r:id="" action="ppaction://media"/>
            <a:extLst>
              <a:ext uri="{FF2B5EF4-FFF2-40B4-BE49-F238E27FC236}">
                <a16:creationId xmlns:a16="http://schemas.microsoft.com/office/drawing/2014/main" id="{45F15160-FD67-4F25-98EF-2B8CFA238580}"/>
              </a:ext>
            </a:extLst>
          </p:cNvPr>
          <p:cNvPicPr>
            <a:picLocks noGrp="1" noRot="1" noChangeAspect="1"/>
          </p:cNvPicPr>
          <p:nvPr>
            <p:ph idx="1"/>
            <a:videoFile r:link="rId1"/>
          </p:nvPr>
        </p:nvPicPr>
        <p:blipFill>
          <a:blip r:embed="rId3"/>
          <a:stretch>
            <a:fillRect/>
          </a:stretch>
        </p:blipFill>
        <p:spPr>
          <a:xfrm>
            <a:off x="2357339" y="1023015"/>
            <a:ext cx="6715321" cy="5036491"/>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25</a:t>
            </a:fld>
            <a:endParaRPr lang="en-US"/>
          </a:p>
        </p:txBody>
      </p:sp>
      <p:sp>
        <p:nvSpPr>
          <p:cNvPr id="9" name="TextBox 8">
            <a:extLst>
              <a:ext uri="{FF2B5EF4-FFF2-40B4-BE49-F238E27FC236}">
                <a16:creationId xmlns:a16="http://schemas.microsoft.com/office/drawing/2014/main" id="{BB17F6DB-AC63-40FA-981E-2E3F38DD40AF}"/>
              </a:ext>
            </a:extLst>
          </p:cNvPr>
          <p:cNvSpPr txBox="1"/>
          <p:nvPr/>
        </p:nvSpPr>
        <p:spPr>
          <a:xfrm>
            <a:off x="7911343" y="5997730"/>
            <a:ext cx="3791300" cy="246221"/>
          </a:xfrm>
          <a:prstGeom prst="rect">
            <a:avLst/>
          </a:prstGeom>
          <a:noFill/>
        </p:spPr>
        <p:txBody>
          <a:bodyPr wrap="square" rtlCol="0">
            <a:spAutoFit/>
          </a:bodyPr>
          <a:lstStyle/>
          <a:p>
            <a:r>
              <a:rPr lang="en-US" sz="1000" dirty="0">
                <a:hlinkClick r:id="rId4"/>
              </a:rPr>
              <a:t>https://www.youtube.com/watch?v=_ojGrGchyGc</a:t>
            </a:r>
            <a:endParaRPr lang="en-US" sz="1000" dirty="0"/>
          </a:p>
        </p:txBody>
      </p:sp>
      <p:pic>
        <p:nvPicPr>
          <p:cNvPr id="4" name="Picture 3">
            <a:extLst>
              <a:ext uri="{FF2B5EF4-FFF2-40B4-BE49-F238E27FC236}">
                <a16:creationId xmlns:a16="http://schemas.microsoft.com/office/drawing/2014/main" id="{DBDC3A59-7A46-4D64-B482-4F120D160634}"/>
              </a:ext>
            </a:extLst>
          </p:cNvPr>
          <p:cNvPicPr>
            <a:picLocks noChangeAspect="1"/>
          </p:cNvPicPr>
          <p:nvPr/>
        </p:nvPicPr>
        <p:blipFill>
          <a:blip r:embed="rId5"/>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26947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151392"/>
            <a:ext cx="9643145" cy="1325563"/>
          </a:xfrm>
        </p:spPr>
        <p:style>
          <a:lnRef idx="1">
            <a:schemeClr val="accent1"/>
          </a:lnRef>
          <a:fillRef idx="3">
            <a:schemeClr val="accent1"/>
          </a:fillRef>
          <a:effectRef idx="2">
            <a:schemeClr val="accent1"/>
          </a:effectRef>
          <a:fontRef idx="minor">
            <a:schemeClr val="lt1"/>
          </a:fontRef>
        </p:style>
        <p:txBody>
          <a:bodyPr/>
          <a:lstStyle/>
          <a:p>
            <a:r>
              <a:rPr lang="en-US" dirty="0">
                <a:latin typeface="Helvetica" pitchFamily="2" charset="0"/>
              </a:rPr>
              <a:t>How to Store Naloxone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26</a:t>
            </a:fld>
            <a:endParaRPr lang="en-US"/>
          </a:p>
        </p:txBody>
      </p:sp>
      <p:sp>
        <p:nvSpPr>
          <p:cNvPr id="7" name="Content Placeholder 6">
            <a:extLst>
              <a:ext uri="{FF2B5EF4-FFF2-40B4-BE49-F238E27FC236}">
                <a16:creationId xmlns:a16="http://schemas.microsoft.com/office/drawing/2014/main" id="{D1770960-6F6A-417E-A56B-CC4B3299624A}"/>
              </a:ext>
            </a:extLst>
          </p:cNvPr>
          <p:cNvSpPr>
            <a:spLocks noGrp="1"/>
          </p:cNvSpPr>
          <p:nvPr>
            <p:ph sz="quarter" idx="13"/>
          </p:nvPr>
        </p:nvSpPr>
        <p:spPr/>
        <p:txBody>
          <a:bodyPr/>
          <a:lstStyle/>
          <a:p>
            <a:r>
              <a:rPr lang="en-US" dirty="0"/>
              <a:t>Naloxone has a shelf life of approximately 3 years (Check the label on your product)</a:t>
            </a:r>
          </a:p>
          <a:p>
            <a:r>
              <a:rPr lang="en-US" dirty="0"/>
              <a:t>Store between 59°F to 77°F.</a:t>
            </a:r>
          </a:p>
          <a:p>
            <a:pPr lvl="1"/>
            <a:r>
              <a:rPr lang="en-US" dirty="0"/>
              <a:t>May be stored for short periods up to 104°</a:t>
            </a:r>
          </a:p>
          <a:p>
            <a:r>
              <a:rPr lang="en-US" dirty="0"/>
              <a:t>Store in a dark place and protect from light.</a:t>
            </a:r>
          </a:p>
          <a:p>
            <a:r>
              <a:rPr lang="en-US" dirty="0"/>
              <a:t>As advised with all medications, keep out of reach of small children</a:t>
            </a:r>
          </a:p>
          <a:p>
            <a:endParaRPr lang="en-US" dirty="0"/>
          </a:p>
          <a:p>
            <a:endParaRPr lang="en-US" dirty="0"/>
          </a:p>
          <a:p>
            <a:endParaRPr lang="en-US" dirty="0"/>
          </a:p>
        </p:txBody>
      </p:sp>
      <p:sp>
        <p:nvSpPr>
          <p:cNvPr id="11" name="TextBox 10">
            <a:extLst>
              <a:ext uri="{FF2B5EF4-FFF2-40B4-BE49-F238E27FC236}">
                <a16:creationId xmlns:a16="http://schemas.microsoft.com/office/drawing/2014/main" id="{AE8ABE35-62CD-4003-B73B-D2014E32036D}"/>
              </a:ext>
            </a:extLst>
          </p:cNvPr>
          <p:cNvSpPr txBox="1"/>
          <p:nvPr/>
        </p:nvSpPr>
        <p:spPr>
          <a:xfrm>
            <a:off x="5553512" y="2835479"/>
            <a:ext cx="4202884" cy="278640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Naloxone may not be as effective if it is not stored properly</a:t>
            </a:r>
          </a:p>
          <a:p>
            <a:pPr marL="228600" indent="-228600">
              <a:lnSpc>
                <a:spcPct val="90000"/>
              </a:lnSpc>
              <a:spcBef>
                <a:spcPts val="1000"/>
              </a:spcBef>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Only discard the naloxone once you have a replacement for it. If you do not replace naloxone before it is needed, it is better to use it, even if it hasn’t been stored properly.</a:t>
            </a:r>
          </a:p>
          <a:p>
            <a:pPr marL="228600" indent="-228600">
              <a:lnSpc>
                <a:spcPct val="90000"/>
              </a:lnSpc>
              <a:spcBef>
                <a:spcPts val="1000"/>
              </a:spcBef>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Naloxone may be less effective when expired; however, you may use an expired dose in an emergency </a:t>
            </a:r>
            <a:r>
              <a:rPr lang="en-US" sz="1600" b="1" u="sng" dirty="0">
                <a:solidFill>
                  <a:schemeClr val="bg1"/>
                </a:solidFill>
                <a:latin typeface="Helvetica" panose="020B0604020202020204" pitchFamily="34" charset="0"/>
                <a:cs typeface="Helvetica" panose="020B0604020202020204" pitchFamily="34" charset="0"/>
              </a:rPr>
              <a:t>if new doses are not available.</a:t>
            </a:r>
          </a:p>
        </p:txBody>
      </p:sp>
      <p:pic>
        <p:nvPicPr>
          <p:cNvPr id="5" name="Picture 4">
            <a:extLst>
              <a:ext uri="{FF2B5EF4-FFF2-40B4-BE49-F238E27FC236}">
                <a16:creationId xmlns:a16="http://schemas.microsoft.com/office/drawing/2014/main" id="{47E8F8E7-9893-4B30-B38B-E1819F0A9705}"/>
              </a:ext>
            </a:extLst>
          </p:cNvPr>
          <p:cNvPicPr>
            <a:picLocks noChangeAspect="1"/>
          </p:cNvPicPr>
          <p:nvPr/>
        </p:nvPicPr>
        <p:blipFill>
          <a:blip r:embed="rId2"/>
          <a:stretch>
            <a:fillRect/>
          </a:stretch>
        </p:blipFill>
        <p:spPr>
          <a:xfrm>
            <a:off x="8986084" y="437309"/>
            <a:ext cx="1524132" cy="493819"/>
          </a:xfrm>
          <a:prstGeom prst="rect">
            <a:avLst/>
          </a:prstGeom>
        </p:spPr>
      </p:pic>
    </p:spTree>
    <p:extLst>
      <p:ext uri="{BB962C8B-B14F-4D97-AF65-F5344CB8AC3E}">
        <p14:creationId xmlns:p14="http://schemas.microsoft.com/office/powerpoint/2010/main" val="52711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latin typeface="Helvetica" pitchFamily="2" charset="0"/>
              </a:rPr>
              <a:t>Steps to Respond to an Opioid Overdose</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718033"/>
            <a:ext cx="10515600" cy="3093804"/>
          </a:xfrm>
        </p:spPr>
        <p:txBody>
          <a:bodyPr>
            <a:normAutofit fontScale="92500" lnSpcReduction="10000"/>
          </a:bodyPr>
          <a:lstStyle/>
          <a:p>
            <a:pPr marL="342900" indent="-342900">
              <a:buFont typeface="+mj-lt"/>
              <a:buAutoNum type="arabicPeriod"/>
            </a:pPr>
            <a:r>
              <a:rPr lang="en-US" sz="2000" b="1" dirty="0"/>
              <a:t>Check for Responsiveness</a:t>
            </a:r>
          </a:p>
          <a:p>
            <a:pPr marL="342900" indent="-342900">
              <a:buFont typeface="+mj-lt"/>
              <a:buAutoNum type="arabicPeriod"/>
            </a:pPr>
            <a:r>
              <a:rPr lang="en-US" sz="2000" b="1" dirty="0"/>
              <a:t>Call 911, if you must leave the individual alone, place them into recovery position.</a:t>
            </a:r>
          </a:p>
          <a:p>
            <a:pPr marL="342900" indent="-342900">
              <a:buFont typeface="+mj-lt"/>
              <a:buAutoNum type="arabicPeriod"/>
            </a:pPr>
            <a:r>
              <a:rPr lang="en-US" sz="2000" b="1" dirty="0"/>
              <a:t>Give 2 Rescue Breaths (if the person is not breathing)</a:t>
            </a:r>
          </a:p>
          <a:p>
            <a:pPr marL="342900" indent="-342900">
              <a:buFont typeface="+mj-lt"/>
              <a:buAutoNum type="arabicPeriod"/>
            </a:pPr>
            <a:r>
              <a:rPr lang="en-US" sz="2000" b="1" dirty="0"/>
              <a:t>Administer Naloxone</a:t>
            </a:r>
          </a:p>
          <a:p>
            <a:pPr marL="342900" indent="-342900">
              <a:buFont typeface="+mj-lt"/>
              <a:buAutoNum type="arabicPeriod"/>
            </a:pPr>
            <a:r>
              <a:rPr lang="en-US" sz="2000" b="1" dirty="0"/>
              <a:t>Continue Rescue Breathing</a:t>
            </a:r>
          </a:p>
          <a:p>
            <a:pPr marL="342900" indent="-342900">
              <a:buFont typeface="+mj-lt"/>
              <a:buAutoNum type="arabicPeriod"/>
            </a:pPr>
            <a:r>
              <a:rPr lang="en-US" sz="2000" b="1" dirty="0"/>
              <a:t>Assess and respond based on outcome of first naloxone administration</a:t>
            </a:r>
          </a:p>
          <a:p>
            <a:pPr marL="342900" indent="-342900">
              <a:buFont typeface="+mj-lt"/>
              <a:buAutoNum type="arabicPeriod"/>
            </a:pPr>
            <a:endParaRPr lang="en-US" b="1" dirty="0"/>
          </a:p>
          <a:p>
            <a:pPr marL="342900" indent="-342900">
              <a:buFont typeface="+mj-lt"/>
              <a:buAutoNum type="arabicPeriod"/>
            </a:pPr>
            <a:endParaRPr lang="en-US" b="1" dirty="0"/>
          </a:p>
          <a:p>
            <a:pPr marL="0" indent="0" algn="ctr">
              <a:buNone/>
            </a:pPr>
            <a:r>
              <a:rPr lang="en-US" b="1" dirty="0">
                <a:solidFill>
                  <a:schemeClr val="accent2">
                    <a:lumMod val="75000"/>
                  </a:schemeClr>
                </a:solidFill>
              </a:rPr>
              <a:t>**If you must leave an unresponsive person at anytime, put them in recovery position**</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27</a:t>
            </a:fld>
            <a:endParaRPr lang="en-US"/>
          </a:p>
        </p:txBody>
      </p:sp>
      <p:pic>
        <p:nvPicPr>
          <p:cNvPr id="7" name="Picture 6">
            <a:extLst>
              <a:ext uri="{FF2B5EF4-FFF2-40B4-BE49-F238E27FC236}">
                <a16:creationId xmlns:a16="http://schemas.microsoft.com/office/drawing/2014/main" id="{A3D0B9AF-A635-4BA7-815D-6DF5D55BB2C5}"/>
              </a:ext>
            </a:extLst>
          </p:cNvPr>
          <p:cNvPicPr>
            <a:picLocks noChangeAspect="1"/>
          </p:cNvPicPr>
          <p:nvPr/>
        </p:nvPicPr>
        <p:blipFill>
          <a:blip r:embed="rId2"/>
          <a:stretch>
            <a:fillRect/>
          </a:stretch>
        </p:blipFill>
        <p:spPr>
          <a:xfrm>
            <a:off x="8983288" y="436339"/>
            <a:ext cx="1524132" cy="493819"/>
          </a:xfrm>
          <a:prstGeom prst="rect">
            <a:avLst/>
          </a:prstGeom>
        </p:spPr>
      </p:pic>
    </p:spTree>
    <p:extLst>
      <p:ext uri="{BB962C8B-B14F-4D97-AF65-F5344CB8AC3E}">
        <p14:creationId xmlns:p14="http://schemas.microsoft.com/office/powerpoint/2010/main" val="402474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Check for Responsiveness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28</a:t>
            </a:fld>
            <a:endParaRPr lang="en-US"/>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sz="quarter" idx="13"/>
          </p:nvPr>
        </p:nvSpPr>
        <p:spPr/>
        <p:txBody>
          <a:bodyPr>
            <a:normAutofit/>
          </a:bodyPr>
          <a:lstStyle/>
          <a:p>
            <a:r>
              <a:rPr lang="en-US" sz="1800" b="1" dirty="0"/>
              <a:t>Try to stimulate them. </a:t>
            </a:r>
          </a:p>
          <a:p>
            <a:pPr lvl="1"/>
            <a:r>
              <a:rPr lang="en-US" sz="1800" dirty="0"/>
              <a:t>Shout their name, tap their shoulder, or pinch their ear lobe.</a:t>
            </a:r>
          </a:p>
          <a:p>
            <a:r>
              <a:rPr lang="en-US" sz="1800" b="1" dirty="0"/>
              <a:t>Give a sternum rub. </a:t>
            </a:r>
          </a:p>
          <a:p>
            <a:pPr lvl="1"/>
            <a:r>
              <a:rPr lang="en-US" sz="1800" dirty="0"/>
              <a:t>Make a fist and rake your knuckles hard up and down the front of the persons sternum (breastbone). This is sometimes enough to wake the person up.</a:t>
            </a:r>
          </a:p>
          <a:p>
            <a:r>
              <a:rPr lang="en-US" sz="1800" b="1" dirty="0"/>
              <a:t>Check for breathing. </a:t>
            </a:r>
          </a:p>
          <a:p>
            <a:pPr lvl="1"/>
            <a:r>
              <a:rPr lang="en-US" sz="1800" dirty="0"/>
              <a:t>Put your ear to the person’s mouth and nose so that you can also watch their chest. Feel for breath and watch to see if the person’s chest rises and falls.</a:t>
            </a:r>
          </a:p>
          <a:p>
            <a:r>
              <a:rPr lang="en-US" sz="1800" dirty="0"/>
              <a:t>If the person does not respond or is not breathing, proceed to step 2.</a:t>
            </a:r>
          </a:p>
        </p:txBody>
      </p:sp>
      <p:pic>
        <p:nvPicPr>
          <p:cNvPr id="9" name="Graphic 8" descr="Ear with solid fill">
            <a:extLst>
              <a:ext uri="{FF2B5EF4-FFF2-40B4-BE49-F238E27FC236}">
                <a16:creationId xmlns:a16="http://schemas.microsoft.com/office/drawing/2014/main" id="{B78C5833-3706-4D85-926C-265F26204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712" y="4447808"/>
            <a:ext cx="914400" cy="914400"/>
          </a:xfrm>
          <a:prstGeom prst="rect">
            <a:avLst/>
          </a:prstGeom>
        </p:spPr>
      </p:pic>
      <p:pic>
        <p:nvPicPr>
          <p:cNvPr id="11" name="Graphic 10" descr="Clenched Fist with solid fill">
            <a:extLst>
              <a:ext uri="{FF2B5EF4-FFF2-40B4-BE49-F238E27FC236}">
                <a16:creationId xmlns:a16="http://schemas.microsoft.com/office/drawing/2014/main" id="{B480DD4B-58DA-42B8-B410-8C9CA42C4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20037" y="3008923"/>
            <a:ext cx="914400" cy="914400"/>
          </a:xfrm>
          <a:prstGeom prst="rect">
            <a:avLst/>
          </a:prstGeom>
        </p:spPr>
      </p:pic>
      <p:pic>
        <p:nvPicPr>
          <p:cNvPr id="13" name="Graphic 12" descr="Megaphone with solid fill">
            <a:extLst>
              <a:ext uri="{FF2B5EF4-FFF2-40B4-BE49-F238E27FC236}">
                <a16:creationId xmlns:a16="http://schemas.microsoft.com/office/drawing/2014/main" id="{153A25B7-8375-47AA-A6DE-D61450171A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712" y="1570038"/>
            <a:ext cx="914400" cy="914400"/>
          </a:xfrm>
          <a:prstGeom prst="rect">
            <a:avLst/>
          </a:prstGeom>
        </p:spPr>
      </p:pic>
      <p:pic>
        <p:nvPicPr>
          <p:cNvPr id="15" name="Graphic 14" descr="Aquarius outline">
            <a:extLst>
              <a:ext uri="{FF2B5EF4-FFF2-40B4-BE49-F238E27FC236}">
                <a16:creationId xmlns:a16="http://schemas.microsoft.com/office/drawing/2014/main" id="{28AF1686-B103-46CF-B675-2CB89D532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1177826" y="3245123"/>
            <a:ext cx="713222" cy="442000"/>
          </a:xfrm>
          <a:prstGeom prst="rect">
            <a:avLst/>
          </a:prstGeom>
        </p:spPr>
      </p:pic>
      <p:pic>
        <p:nvPicPr>
          <p:cNvPr id="7" name="Picture 6">
            <a:extLst>
              <a:ext uri="{FF2B5EF4-FFF2-40B4-BE49-F238E27FC236}">
                <a16:creationId xmlns:a16="http://schemas.microsoft.com/office/drawing/2014/main" id="{28B5BDDD-C566-4D8A-B454-FFACD50583D1}"/>
              </a:ext>
            </a:extLst>
          </p:cNvPr>
          <p:cNvPicPr>
            <a:picLocks noChangeAspect="1"/>
          </p:cNvPicPr>
          <p:nvPr/>
        </p:nvPicPr>
        <p:blipFill>
          <a:blip r:embed="rId10"/>
          <a:stretch>
            <a:fillRect/>
          </a:stretch>
        </p:blipFill>
        <p:spPr>
          <a:xfrm>
            <a:off x="8986084" y="472969"/>
            <a:ext cx="1524132" cy="493819"/>
          </a:xfrm>
          <a:prstGeom prst="rect">
            <a:avLst/>
          </a:prstGeom>
        </p:spPr>
      </p:pic>
    </p:spTree>
    <p:extLst>
      <p:ext uri="{BB962C8B-B14F-4D97-AF65-F5344CB8AC3E}">
        <p14:creationId xmlns:p14="http://schemas.microsoft.com/office/powerpoint/2010/main" val="3136746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9DC573-5901-4B12-AE9C-CDA1DCC98067}"/>
              </a:ext>
            </a:extLst>
          </p:cNvPr>
          <p:cNvSpPr>
            <a:spLocks noGrp="1"/>
          </p:cNvSpPr>
          <p:nvPr>
            <p:ph type="title"/>
          </p:nvPr>
        </p:nvSpPr>
        <p:spPr>
          <a:xfrm>
            <a:off x="2133600" y="1041401"/>
            <a:ext cx="8238837" cy="1325563"/>
          </a:xfrm>
        </p:spPr>
        <p:txBody>
          <a:bodyPr/>
          <a:lstStyle/>
          <a:p>
            <a:r>
              <a:rPr lang="en-US" b="1" dirty="0">
                <a:effectLst>
                  <a:outerShdw blurRad="38100" dist="38100" dir="2700000" algn="tl">
                    <a:srgbClr val="000000">
                      <a:alpha val="43137"/>
                    </a:srgbClr>
                  </a:outerShdw>
                </a:effectLst>
              </a:rPr>
              <a:t>Call 911</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29</a:t>
            </a:fld>
            <a:endParaRPr lang="en-US"/>
          </a:p>
        </p:txBody>
      </p:sp>
      <p:sp>
        <p:nvSpPr>
          <p:cNvPr id="9" name="Content Placeholder 8">
            <a:extLst>
              <a:ext uri="{FF2B5EF4-FFF2-40B4-BE49-F238E27FC236}">
                <a16:creationId xmlns:a16="http://schemas.microsoft.com/office/drawing/2014/main" id="{6DC6531B-A562-4733-8B7A-247FAC074EB2}"/>
              </a:ext>
            </a:extLst>
          </p:cNvPr>
          <p:cNvSpPr>
            <a:spLocks noGrp="1"/>
          </p:cNvSpPr>
          <p:nvPr>
            <p:ph sz="quarter" idx="13"/>
          </p:nvPr>
        </p:nvSpPr>
        <p:spPr/>
        <p:txBody>
          <a:bodyPr>
            <a:normAutofit/>
          </a:bodyPr>
          <a:lstStyle/>
          <a:p>
            <a:pPr marL="0" indent="0">
              <a:buNone/>
            </a:pPr>
            <a:r>
              <a:rPr lang="en-US" sz="2000" dirty="0"/>
              <a:t>Calling 911 immediately when responding to an overdose is vital. An individual who has overdosed needs to be assessed by medical professionals.</a:t>
            </a:r>
          </a:p>
          <a:p>
            <a:pPr lvl="1"/>
            <a:r>
              <a:rPr lang="en-US" sz="2000" dirty="0"/>
              <a:t>If there is more than one person around, instruct another individual to call 911. Avoid the bystander effect.</a:t>
            </a:r>
          </a:p>
          <a:p>
            <a:pPr lvl="1"/>
            <a:r>
              <a:rPr lang="en-US" sz="2000" dirty="0"/>
              <a:t>If you have a phone, call 911, put call on “speakerphone” and place phone on the ground.</a:t>
            </a:r>
          </a:p>
          <a:p>
            <a:pPr lvl="1"/>
            <a:r>
              <a:rPr lang="en-US" sz="2000" dirty="0"/>
              <a:t>Give the exact location.</a:t>
            </a:r>
          </a:p>
          <a:p>
            <a:pPr lvl="1"/>
            <a:r>
              <a:rPr lang="en-US" sz="2000" dirty="0"/>
              <a:t>Report that the person’s breathing has slowed or stopped, that he/she/they are unresponsive, and it is a suspected overdose. </a:t>
            </a:r>
          </a:p>
        </p:txBody>
      </p:sp>
      <p:pic>
        <p:nvPicPr>
          <p:cNvPr id="11" name="Graphic 10" descr="Speaker phone with solid fill">
            <a:extLst>
              <a:ext uri="{FF2B5EF4-FFF2-40B4-BE49-F238E27FC236}">
                <a16:creationId xmlns:a16="http://schemas.microsoft.com/office/drawing/2014/main" id="{E6E575B8-A5E4-486E-8895-1218172D50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250" y="1630690"/>
            <a:ext cx="914400" cy="914400"/>
          </a:xfrm>
          <a:prstGeom prst="rect">
            <a:avLst/>
          </a:prstGeom>
        </p:spPr>
      </p:pic>
      <p:pic>
        <p:nvPicPr>
          <p:cNvPr id="12" name="Picture 11">
            <a:extLst>
              <a:ext uri="{FF2B5EF4-FFF2-40B4-BE49-F238E27FC236}">
                <a16:creationId xmlns:a16="http://schemas.microsoft.com/office/drawing/2014/main" id="{7B1D81BA-B2AE-4E85-8275-61C06F82CA71}"/>
              </a:ext>
            </a:extLst>
          </p:cNvPr>
          <p:cNvPicPr>
            <a:picLocks noChangeAspect="1"/>
          </p:cNvPicPr>
          <p:nvPr/>
        </p:nvPicPr>
        <p:blipFill>
          <a:blip r:embed="rId4"/>
          <a:stretch>
            <a:fillRect/>
          </a:stretch>
        </p:blipFill>
        <p:spPr>
          <a:xfrm>
            <a:off x="699250" y="3030418"/>
            <a:ext cx="914479" cy="914479"/>
          </a:xfrm>
          <a:prstGeom prst="rect">
            <a:avLst/>
          </a:prstGeom>
        </p:spPr>
      </p:pic>
      <p:pic>
        <p:nvPicPr>
          <p:cNvPr id="13" name="Picture 12">
            <a:extLst>
              <a:ext uri="{FF2B5EF4-FFF2-40B4-BE49-F238E27FC236}">
                <a16:creationId xmlns:a16="http://schemas.microsoft.com/office/drawing/2014/main" id="{084EB09A-9F34-454F-BD58-91B4F5AC5888}"/>
              </a:ext>
            </a:extLst>
          </p:cNvPr>
          <p:cNvPicPr>
            <a:picLocks noChangeAspect="1"/>
          </p:cNvPicPr>
          <p:nvPr/>
        </p:nvPicPr>
        <p:blipFill>
          <a:blip r:embed="rId4"/>
          <a:stretch>
            <a:fillRect/>
          </a:stretch>
        </p:blipFill>
        <p:spPr>
          <a:xfrm>
            <a:off x="699250" y="4373483"/>
            <a:ext cx="914479" cy="914479"/>
          </a:xfrm>
          <a:prstGeom prst="rect">
            <a:avLst/>
          </a:prstGeom>
        </p:spPr>
      </p:pic>
      <p:pic>
        <p:nvPicPr>
          <p:cNvPr id="4" name="Picture 3">
            <a:extLst>
              <a:ext uri="{FF2B5EF4-FFF2-40B4-BE49-F238E27FC236}">
                <a16:creationId xmlns:a16="http://schemas.microsoft.com/office/drawing/2014/main" id="{DF71DBE9-10F6-423B-BFFC-CDDC74A43F6F}"/>
              </a:ext>
            </a:extLst>
          </p:cNvPr>
          <p:cNvPicPr>
            <a:picLocks noChangeAspect="1"/>
          </p:cNvPicPr>
          <p:nvPr/>
        </p:nvPicPr>
        <p:blipFill>
          <a:blip r:embed="rId5"/>
          <a:stretch>
            <a:fillRect/>
          </a:stretch>
        </p:blipFill>
        <p:spPr>
          <a:xfrm>
            <a:off x="8986084" y="488845"/>
            <a:ext cx="1524132" cy="493819"/>
          </a:xfrm>
          <a:prstGeom prst="rect">
            <a:avLst/>
          </a:prstGeom>
        </p:spPr>
      </p:pic>
    </p:spTree>
    <p:extLst>
      <p:ext uri="{BB962C8B-B14F-4D97-AF65-F5344CB8AC3E}">
        <p14:creationId xmlns:p14="http://schemas.microsoft.com/office/powerpoint/2010/main" val="20336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solidFill>
            <a:schemeClr val="accent2"/>
          </a:solidFill>
        </p:spPr>
        <p:txBody>
          <a:bodyPr/>
          <a:lstStyle/>
          <a:p>
            <a:pPr algn="l"/>
            <a:r>
              <a:rPr lang="en-US" b="1" dirty="0"/>
              <a:t>Understanding Substance Use Disorders</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46833" y="2568574"/>
            <a:ext cx="6182127" cy="3345665"/>
          </a:xfrm>
          <a:noFill/>
        </p:spPr>
        <p:txBody>
          <a:bodyPr>
            <a:normAutofit fontScale="77500" lnSpcReduction="20000"/>
          </a:bodyPr>
          <a:lstStyle/>
          <a:p>
            <a:pPr marL="0" indent="0">
              <a:lnSpc>
                <a:spcPct val="110000"/>
              </a:lnSpc>
              <a:buNone/>
            </a:pPr>
            <a:r>
              <a:rPr lang="en-US" sz="2000" b="1" dirty="0"/>
              <a:t>Peoples first intake of a drug</a:t>
            </a:r>
            <a:r>
              <a:rPr lang="en-US" sz="2000" dirty="0"/>
              <a:t>, could initially feel like a positive experience. As time goes on with continuous use, the things they used to enjoy aren’t as positive and the use of the drug is now taken to feel “normal.” </a:t>
            </a:r>
          </a:p>
          <a:p>
            <a:pPr marL="0" indent="0">
              <a:lnSpc>
                <a:spcPct val="110000"/>
              </a:lnSpc>
              <a:buNone/>
            </a:pPr>
            <a:r>
              <a:rPr lang="en-US" sz="2000" dirty="0"/>
              <a:t>There is no specific timeline of dependency, as every person is different and can occur in the early stages of use. </a:t>
            </a:r>
          </a:p>
          <a:p>
            <a:pPr marL="0" indent="0">
              <a:lnSpc>
                <a:spcPct val="110000"/>
              </a:lnSpc>
              <a:buNone/>
            </a:pPr>
            <a:r>
              <a:rPr lang="en-US" sz="2000" b="1" dirty="0"/>
              <a:t>Addiction </a:t>
            </a:r>
            <a:r>
              <a:rPr lang="en-US" sz="2000" dirty="0"/>
              <a:t>is a treatable, chronic medical disease involving complex interactions among brain circuits, genetics, the environment, and an individual’s life experiences. People with addiction use substances or engage in behaviors that become compulsive and often continue despite harmful consequences. Prevention efforts and treatment approaches for addiction are generally as successful as those for other chronic diseases.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a:t>
            </a:fld>
            <a:endParaRPr lang="en-US"/>
          </a:p>
        </p:txBody>
      </p:sp>
      <p:sp>
        <p:nvSpPr>
          <p:cNvPr id="7" name="Oval 6">
            <a:extLst>
              <a:ext uri="{FF2B5EF4-FFF2-40B4-BE49-F238E27FC236}">
                <a16:creationId xmlns:a16="http://schemas.microsoft.com/office/drawing/2014/main" id="{2BAA2E8A-1938-42D4-9991-4D2CC89322C9}"/>
              </a:ext>
            </a:extLst>
          </p:cNvPr>
          <p:cNvSpPr/>
          <p:nvPr/>
        </p:nvSpPr>
        <p:spPr>
          <a:xfrm>
            <a:off x="285750" y="2568574"/>
            <a:ext cx="3489960" cy="319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CDCA66-4F4F-4163-B433-36350320A68B}"/>
              </a:ext>
            </a:extLst>
          </p:cNvPr>
          <p:cNvSpPr txBox="1"/>
          <p:nvPr/>
        </p:nvSpPr>
        <p:spPr>
          <a:xfrm>
            <a:off x="533400" y="3207328"/>
            <a:ext cx="3200400" cy="1705660"/>
          </a:xfrm>
          <a:prstGeom prst="rect">
            <a:avLst/>
          </a:prstGeom>
          <a:noFill/>
        </p:spPr>
        <p:txBody>
          <a:bodyPr wrap="square" rtlCol="0">
            <a:spAutoFit/>
          </a:bodyPr>
          <a:lstStyle/>
          <a:p>
            <a:pPr>
              <a:lnSpc>
                <a:spcPct val="150000"/>
              </a:lnSpc>
            </a:pPr>
            <a:r>
              <a:rPr lang="en-US" b="1" i="1" dirty="0">
                <a:solidFill>
                  <a:schemeClr val="bg1"/>
                </a:solidFill>
                <a:effectLst>
                  <a:outerShdw blurRad="38100" dist="38100" dir="2700000" algn="tl">
                    <a:srgbClr val="000000">
                      <a:alpha val="43137"/>
                    </a:srgbClr>
                  </a:outerShdw>
                </a:effectLst>
                <a:latin typeface="Helvetica" pitchFamily="2" charset="0"/>
              </a:rPr>
              <a:t>No single factor can determine whether a person will become dependent on a substance.</a:t>
            </a:r>
          </a:p>
        </p:txBody>
      </p:sp>
      <p:sp>
        <p:nvSpPr>
          <p:cNvPr id="10" name="TextBox 9">
            <a:extLst>
              <a:ext uri="{FF2B5EF4-FFF2-40B4-BE49-F238E27FC236}">
                <a16:creationId xmlns:a16="http://schemas.microsoft.com/office/drawing/2014/main" id="{4EDF211B-5C2A-4D84-BB5D-C84C06ACE5D3}"/>
              </a:ext>
            </a:extLst>
          </p:cNvPr>
          <p:cNvSpPr txBox="1"/>
          <p:nvPr/>
        </p:nvSpPr>
        <p:spPr>
          <a:xfrm>
            <a:off x="234593" y="5956218"/>
            <a:ext cx="389733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charset="0"/>
                <a:ea typeface="+mn-ea"/>
                <a:cs typeface="+mn-cs"/>
                <a:hlinkClick r:id="rId2"/>
              </a:rPr>
              <a:t>https://easyread.drugabuse.gov/content/what-addiction</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 name="Picture 11">
            <a:extLst>
              <a:ext uri="{FF2B5EF4-FFF2-40B4-BE49-F238E27FC236}">
                <a16:creationId xmlns:a16="http://schemas.microsoft.com/office/drawing/2014/main" id="{D5929A72-E7A9-440E-930E-FB7E91C4A35A}"/>
              </a:ext>
            </a:extLst>
          </p:cNvPr>
          <p:cNvPicPr>
            <a:picLocks noChangeAspect="1"/>
          </p:cNvPicPr>
          <p:nvPr/>
        </p:nvPicPr>
        <p:blipFill>
          <a:blip r:embed="rId3"/>
          <a:stretch>
            <a:fillRect/>
          </a:stretch>
        </p:blipFill>
        <p:spPr>
          <a:xfrm>
            <a:off x="8986084" y="449942"/>
            <a:ext cx="1524132" cy="493819"/>
          </a:xfrm>
          <a:prstGeom prst="rect">
            <a:avLst/>
          </a:prstGeom>
        </p:spPr>
      </p:pic>
    </p:spTree>
    <p:extLst>
      <p:ext uri="{BB962C8B-B14F-4D97-AF65-F5344CB8AC3E}">
        <p14:creationId xmlns:p14="http://schemas.microsoft.com/office/powerpoint/2010/main" val="260437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B6E4477-E48A-4C5F-9BCF-1C053EABBD6E}"/>
              </a:ext>
            </a:extLst>
          </p:cNvPr>
          <p:cNvPicPr>
            <a:picLocks noGrp="1" noChangeAspect="1"/>
          </p:cNvPicPr>
          <p:nvPr>
            <p:ph idx="1"/>
          </p:nvPr>
        </p:nvPicPr>
        <p:blipFill>
          <a:blip r:embed="rId2"/>
          <a:stretch>
            <a:fillRect/>
          </a:stretch>
        </p:blipFill>
        <p:spPr>
          <a:xfrm>
            <a:off x="1206562" y="1020092"/>
            <a:ext cx="8730640" cy="5064725"/>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30</a:t>
            </a:fld>
            <a:endParaRPr lang="en-US"/>
          </a:p>
        </p:txBody>
      </p:sp>
      <p:sp>
        <p:nvSpPr>
          <p:cNvPr id="2" name="TextBox 1">
            <a:extLst>
              <a:ext uri="{FF2B5EF4-FFF2-40B4-BE49-F238E27FC236}">
                <a16:creationId xmlns:a16="http://schemas.microsoft.com/office/drawing/2014/main" id="{FFACA671-2EF1-417C-ACA9-EDA4C4AB656E}"/>
              </a:ext>
            </a:extLst>
          </p:cNvPr>
          <p:cNvSpPr txBox="1"/>
          <p:nvPr/>
        </p:nvSpPr>
        <p:spPr>
          <a:xfrm>
            <a:off x="1100550" y="5873704"/>
            <a:ext cx="8942664" cy="3000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E3B938">
                    <a:lumMod val="75000"/>
                  </a:srgbClr>
                </a:solidFill>
                <a:effectLst/>
                <a:uLnTx/>
                <a:uFillTx/>
                <a:latin typeface="Helvetica" pitchFamily="2" charset="0"/>
                <a:ea typeface="+mn-ea"/>
                <a:cs typeface="+mn-cs"/>
              </a:rPr>
              <a:t>**If you must leave an unresponsive person at anytime, put them in recovery position**</a:t>
            </a:r>
          </a:p>
        </p:txBody>
      </p:sp>
      <p:pic>
        <p:nvPicPr>
          <p:cNvPr id="5" name="Picture 4">
            <a:extLst>
              <a:ext uri="{FF2B5EF4-FFF2-40B4-BE49-F238E27FC236}">
                <a16:creationId xmlns:a16="http://schemas.microsoft.com/office/drawing/2014/main" id="{D3A7A834-AFCF-4A03-8194-C975188AF258}"/>
              </a:ext>
            </a:extLst>
          </p:cNvPr>
          <p:cNvPicPr>
            <a:picLocks noChangeAspect="1"/>
          </p:cNvPicPr>
          <p:nvPr/>
        </p:nvPicPr>
        <p:blipFill>
          <a:blip r:embed="rId3"/>
          <a:stretch>
            <a:fillRect/>
          </a:stretch>
        </p:blipFill>
        <p:spPr>
          <a:xfrm>
            <a:off x="8986084" y="437304"/>
            <a:ext cx="1524132" cy="493819"/>
          </a:xfrm>
          <a:prstGeom prst="rect">
            <a:avLst/>
          </a:prstGeom>
        </p:spPr>
      </p:pic>
    </p:spTree>
    <p:extLst>
      <p:ext uri="{BB962C8B-B14F-4D97-AF65-F5344CB8AC3E}">
        <p14:creationId xmlns:p14="http://schemas.microsoft.com/office/powerpoint/2010/main" val="59077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Give 2 Rescue Breaths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31</a:t>
            </a:fld>
            <a:endParaRPr lang="en-US"/>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sz="quarter" idx="13"/>
          </p:nvPr>
        </p:nvSpPr>
        <p:spPr>
          <a:xfrm>
            <a:off x="2290763" y="2484438"/>
            <a:ext cx="8239125" cy="2246311"/>
          </a:xfrm>
        </p:spPr>
        <p:txBody>
          <a:bodyPr>
            <a:normAutofit lnSpcReduction="10000"/>
          </a:bodyPr>
          <a:lstStyle/>
          <a:p>
            <a:pPr marL="342900" indent="-342900">
              <a:spcAft>
                <a:spcPts val="600"/>
              </a:spcAft>
              <a:buFont typeface="+mj-lt"/>
              <a:buAutoNum type="arabicPeriod"/>
            </a:pPr>
            <a:r>
              <a:rPr lang="en-US" sz="2000" dirty="0"/>
              <a:t>Place the person on their back.</a:t>
            </a:r>
          </a:p>
          <a:p>
            <a:pPr marL="342900" indent="-342900">
              <a:spcAft>
                <a:spcPts val="600"/>
              </a:spcAft>
              <a:buFont typeface="+mj-lt"/>
              <a:buAutoNum type="arabicPeriod"/>
            </a:pPr>
            <a:r>
              <a:rPr lang="en-US" sz="2000" dirty="0"/>
              <a:t>Tilt their chin up to open the airway.</a:t>
            </a:r>
          </a:p>
          <a:p>
            <a:pPr marL="342900" indent="-342900">
              <a:spcAft>
                <a:spcPts val="600"/>
              </a:spcAft>
              <a:buFont typeface="+mj-lt"/>
              <a:buAutoNum type="arabicPeriod"/>
            </a:pPr>
            <a:r>
              <a:rPr lang="en-US" sz="2000" dirty="0"/>
              <a:t>Plug/pinch their nose with one hand, and give two even, regular-sized breaths. Blow enough air into their lungs to make their chest rise. If you do not see their chest rise out of the corner of your eye, tilt the head back more and make sure you’re plugging/pinching their nose.</a:t>
            </a:r>
          </a:p>
        </p:txBody>
      </p:sp>
      <p:pic>
        <p:nvPicPr>
          <p:cNvPr id="9" name="Graphic 8" descr="Lips with solid fill">
            <a:extLst>
              <a:ext uri="{FF2B5EF4-FFF2-40B4-BE49-F238E27FC236}">
                <a16:creationId xmlns:a16="http://schemas.microsoft.com/office/drawing/2014/main" id="{26C9E823-CE90-4B10-85D5-BE2AD5037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619" y="1608735"/>
            <a:ext cx="914400" cy="914400"/>
          </a:xfrm>
          <a:prstGeom prst="rect">
            <a:avLst/>
          </a:prstGeom>
        </p:spPr>
      </p:pic>
      <p:pic>
        <p:nvPicPr>
          <p:cNvPr id="15" name="Graphic 14" descr="Nose with solid fill">
            <a:extLst>
              <a:ext uri="{FF2B5EF4-FFF2-40B4-BE49-F238E27FC236}">
                <a16:creationId xmlns:a16="http://schemas.microsoft.com/office/drawing/2014/main" id="{FC28EB22-2CFF-47F0-8877-49BD5B88E9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258" y="4408714"/>
            <a:ext cx="914400" cy="914400"/>
          </a:xfrm>
          <a:prstGeom prst="rect">
            <a:avLst/>
          </a:prstGeom>
        </p:spPr>
      </p:pic>
      <p:pic>
        <p:nvPicPr>
          <p:cNvPr id="17" name="Graphic 16" descr="Lungs with solid fill">
            <a:extLst>
              <a:ext uri="{FF2B5EF4-FFF2-40B4-BE49-F238E27FC236}">
                <a16:creationId xmlns:a16="http://schemas.microsoft.com/office/drawing/2014/main" id="{F1100641-6E87-4BD9-8874-153AC41200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258" y="3008724"/>
            <a:ext cx="914400" cy="914400"/>
          </a:xfrm>
          <a:prstGeom prst="rect">
            <a:avLst/>
          </a:prstGeom>
        </p:spPr>
      </p:pic>
      <p:pic>
        <p:nvPicPr>
          <p:cNvPr id="7" name="Picture 6">
            <a:extLst>
              <a:ext uri="{FF2B5EF4-FFF2-40B4-BE49-F238E27FC236}">
                <a16:creationId xmlns:a16="http://schemas.microsoft.com/office/drawing/2014/main" id="{1AE6953F-4902-4B83-8538-7800BCF0C599}"/>
              </a:ext>
            </a:extLst>
          </p:cNvPr>
          <p:cNvPicPr>
            <a:picLocks noChangeAspect="1"/>
          </p:cNvPicPr>
          <p:nvPr/>
        </p:nvPicPr>
        <p:blipFill>
          <a:blip r:embed="rId8"/>
          <a:stretch>
            <a:fillRect/>
          </a:stretch>
        </p:blipFill>
        <p:spPr>
          <a:xfrm>
            <a:off x="9005323" y="455668"/>
            <a:ext cx="1524132" cy="493819"/>
          </a:xfrm>
          <a:prstGeom prst="rect">
            <a:avLst/>
          </a:prstGeom>
        </p:spPr>
      </p:pic>
    </p:spTree>
    <p:extLst>
      <p:ext uri="{BB962C8B-B14F-4D97-AF65-F5344CB8AC3E}">
        <p14:creationId xmlns:p14="http://schemas.microsoft.com/office/powerpoint/2010/main" val="1827903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How to Perform Rescue Breathing - Take ACTION Overdose Training">
            <a:hlinkClick r:id="" action="ppaction://media"/>
            <a:extLst>
              <a:ext uri="{FF2B5EF4-FFF2-40B4-BE49-F238E27FC236}">
                <a16:creationId xmlns:a16="http://schemas.microsoft.com/office/drawing/2014/main" id="{F8629CE9-E7C0-4ECC-9486-0A56E757516A}"/>
              </a:ext>
            </a:extLst>
          </p:cNvPr>
          <p:cNvPicPr>
            <a:picLocks noGrp="1" noRot="1" noChangeAspect="1"/>
          </p:cNvPicPr>
          <p:nvPr>
            <p:ph idx="1"/>
            <a:videoFile r:link="rId1"/>
          </p:nvPr>
        </p:nvPicPr>
        <p:blipFill>
          <a:blip r:embed="rId3"/>
          <a:stretch>
            <a:fillRect/>
          </a:stretch>
        </p:blipFill>
        <p:spPr>
          <a:xfrm>
            <a:off x="1181825" y="1227551"/>
            <a:ext cx="8380406" cy="4734838"/>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32</a:t>
            </a:fld>
            <a:endParaRPr lang="en-US"/>
          </a:p>
        </p:txBody>
      </p:sp>
      <p:sp>
        <p:nvSpPr>
          <p:cNvPr id="9" name="TextBox 8">
            <a:extLst>
              <a:ext uri="{FF2B5EF4-FFF2-40B4-BE49-F238E27FC236}">
                <a16:creationId xmlns:a16="http://schemas.microsoft.com/office/drawing/2014/main" id="{F61A762A-55B0-4374-824F-D5BA052B003B}"/>
              </a:ext>
            </a:extLst>
          </p:cNvPr>
          <p:cNvSpPr txBox="1"/>
          <p:nvPr/>
        </p:nvSpPr>
        <p:spPr>
          <a:xfrm>
            <a:off x="8129392" y="5941130"/>
            <a:ext cx="3290709" cy="253916"/>
          </a:xfrm>
          <a:prstGeom prst="rect">
            <a:avLst/>
          </a:prstGeom>
          <a:noFill/>
        </p:spPr>
        <p:txBody>
          <a:bodyPr wrap="square" rtlCol="0">
            <a:spAutoFit/>
          </a:bodyPr>
          <a:lstStyle/>
          <a:p>
            <a:pPr marL="34290" lvl="0" indent="0" algn="ctr">
              <a:buClr>
                <a:srgbClr val="000000"/>
              </a:buClr>
              <a:buSzPct val="100000"/>
              <a:buNone/>
            </a:pPr>
            <a:r>
              <a:rPr lang="en-US" sz="1050" dirty="0">
                <a:solidFill>
                  <a:srgbClr val="383838"/>
                </a:solidFill>
                <a:latin typeface="Calibri" panose="020F0502020204030204" pitchFamily="34" charset="0"/>
                <a:cs typeface="Calibri" panose="020F0502020204030204" pitchFamily="34" charset="0"/>
                <a:hlinkClick r:id="rId4"/>
              </a:rPr>
              <a:t>https://youtu.be/31GdwcBdwRo</a:t>
            </a:r>
            <a:endParaRPr lang="en-US" sz="1050" dirty="0">
              <a:solidFill>
                <a:srgbClr val="38383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C60F5A3-24E5-4011-B14B-5666C5F8E41A}"/>
              </a:ext>
            </a:extLst>
          </p:cNvPr>
          <p:cNvPicPr>
            <a:picLocks noChangeAspect="1"/>
          </p:cNvPicPr>
          <p:nvPr/>
        </p:nvPicPr>
        <p:blipFill>
          <a:blip r:embed="rId5"/>
          <a:stretch>
            <a:fillRect/>
          </a:stretch>
        </p:blipFill>
        <p:spPr>
          <a:xfrm>
            <a:off x="8986084" y="501075"/>
            <a:ext cx="1524132" cy="493819"/>
          </a:xfrm>
          <a:prstGeom prst="rect">
            <a:avLst/>
          </a:prstGeom>
        </p:spPr>
      </p:pic>
    </p:spTree>
    <p:extLst>
      <p:ext uri="{BB962C8B-B14F-4D97-AF65-F5344CB8AC3E}">
        <p14:creationId xmlns:p14="http://schemas.microsoft.com/office/powerpoint/2010/main" val="22171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2C1FB7-D0CF-4AB2-A36C-11CA3D8FE7EC}"/>
              </a:ext>
            </a:extLst>
          </p:cNvPr>
          <p:cNvSpPr>
            <a:spLocks noGrp="1"/>
          </p:cNvSpPr>
          <p:nvPr>
            <p:ph type="title"/>
          </p:nvPr>
        </p:nvSpPr>
        <p:spPr/>
        <p:txBody>
          <a:bodyPr/>
          <a:lstStyle/>
          <a:p>
            <a:r>
              <a:rPr lang="en-US" dirty="0"/>
              <a:t>Administer Naloxone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33</a:t>
            </a:fld>
            <a:endParaRPr lang="en-US"/>
          </a:p>
        </p:txBody>
      </p:sp>
      <p:sp>
        <p:nvSpPr>
          <p:cNvPr id="9" name="Content Placeholder 8">
            <a:extLst>
              <a:ext uri="{FF2B5EF4-FFF2-40B4-BE49-F238E27FC236}">
                <a16:creationId xmlns:a16="http://schemas.microsoft.com/office/drawing/2014/main" id="{1A0407E9-85A3-43AB-9190-ECA80C417451}"/>
              </a:ext>
            </a:extLst>
          </p:cNvPr>
          <p:cNvSpPr>
            <a:spLocks noGrp="1"/>
          </p:cNvSpPr>
          <p:nvPr>
            <p:ph sz="quarter" idx="13"/>
          </p:nvPr>
        </p:nvSpPr>
        <p:spPr>
          <a:xfrm>
            <a:off x="2290619" y="4258848"/>
            <a:ext cx="8239270" cy="1679989"/>
          </a:xfrm>
        </p:spPr>
        <p:txBody>
          <a:bodyPr>
            <a:normAutofit/>
          </a:bodyPr>
          <a:lstStyle/>
          <a:p>
            <a:pPr marL="0" indent="0">
              <a:buNone/>
            </a:pPr>
            <a:r>
              <a:rPr lang="en-US" sz="2000" dirty="0"/>
              <a:t>Naloxone takes effect within 30-45 seconds after its given, but we give the person up to 3 minutes to respond.</a:t>
            </a:r>
          </a:p>
          <a:p>
            <a:pPr marL="0" indent="0">
              <a:buNone/>
            </a:pPr>
            <a:r>
              <a:rPr lang="en-US" sz="2000" dirty="0"/>
              <a:t>While waiting for naloxone to take effect and for response, immediately begin step 5.</a:t>
            </a:r>
          </a:p>
        </p:txBody>
      </p:sp>
      <p:pic>
        <p:nvPicPr>
          <p:cNvPr id="10" name="Picture 9">
            <a:extLst>
              <a:ext uri="{FF2B5EF4-FFF2-40B4-BE49-F238E27FC236}">
                <a16:creationId xmlns:a16="http://schemas.microsoft.com/office/drawing/2014/main" id="{3955B945-21C2-446B-BC67-5699C8FD0B95}"/>
              </a:ext>
            </a:extLst>
          </p:cNvPr>
          <p:cNvPicPr>
            <a:picLocks noChangeAspect="1"/>
          </p:cNvPicPr>
          <p:nvPr/>
        </p:nvPicPr>
        <p:blipFill>
          <a:blip r:embed="rId2"/>
          <a:stretch>
            <a:fillRect/>
          </a:stretch>
        </p:blipFill>
        <p:spPr>
          <a:xfrm>
            <a:off x="4876031" y="2409825"/>
            <a:ext cx="749873" cy="1767993"/>
          </a:xfrm>
          <a:prstGeom prst="rect">
            <a:avLst/>
          </a:prstGeom>
        </p:spPr>
      </p:pic>
      <p:pic>
        <p:nvPicPr>
          <p:cNvPr id="11" name="Picture 10">
            <a:extLst>
              <a:ext uri="{FF2B5EF4-FFF2-40B4-BE49-F238E27FC236}">
                <a16:creationId xmlns:a16="http://schemas.microsoft.com/office/drawing/2014/main" id="{F8A76862-3E22-4CF6-B4B9-A9C21DEB3454}"/>
              </a:ext>
            </a:extLst>
          </p:cNvPr>
          <p:cNvPicPr>
            <a:picLocks noChangeAspect="1"/>
          </p:cNvPicPr>
          <p:nvPr/>
        </p:nvPicPr>
        <p:blipFill>
          <a:blip r:embed="rId3"/>
          <a:stretch>
            <a:fillRect/>
          </a:stretch>
        </p:blipFill>
        <p:spPr>
          <a:xfrm>
            <a:off x="6561921" y="2425552"/>
            <a:ext cx="1354831" cy="1679990"/>
          </a:xfrm>
          <a:prstGeom prst="rect">
            <a:avLst/>
          </a:prstGeom>
        </p:spPr>
      </p:pic>
      <p:pic>
        <p:nvPicPr>
          <p:cNvPr id="4" name="Picture 3">
            <a:extLst>
              <a:ext uri="{FF2B5EF4-FFF2-40B4-BE49-F238E27FC236}">
                <a16:creationId xmlns:a16="http://schemas.microsoft.com/office/drawing/2014/main" id="{BA62C0E7-2CE8-49F6-8A1D-E90380DE0E8B}"/>
              </a:ext>
            </a:extLst>
          </p:cNvPr>
          <p:cNvPicPr>
            <a:picLocks noChangeAspect="1"/>
          </p:cNvPicPr>
          <p:nvPr/>
        </p:nvPicPr>
        <p:blipFill>
          <a:blip r:embed="rId4"/>
          <a:stretch>
            <a:fillRect/>
          </a:stretch>
        </p:blipFill>
        <p:spPr>
          <a:xfrm>
            <a:off x="9005323" y="472968"/>
            <a:ext cx="1524132" cy="493819"/>
          </a:xfrm>
          <a:prstGeom prst="rect">
            <a:avLst/>
          </a:prstGeom>
        </p:spPr>
      </p:pic>
    </p:spTree>
    <p:extLst>
      <p:ext uri="{BB962C8B-B14F-4D97-AF65-F5344CB8AC3E}">
        <p14:creationId xmlns:p14="http://schemas.microsoft.com/office/powerpoint/2010/main" val="172540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3"/>
            <a:ext cx="10515600" cy="970006"/>
          </a:xfrm>
        </p:spPr>
        <p:txBody>
          <a:bodyPr>
            <a:normAutofit fontScale="90000"/>
          </a:bodyPr>
          <a:lstStyle/>
          <a:p>
            <a:r>
              <a:rPr lang="en-US" dirty="0"/>
              <a:t>Rescue Breathing or CPR </a:t>
            </a:r>
            <a:r>
              <a:rPr lang="en-US" sz="3200" dirty="0"/>
              <a:t>(if rescuer is CPR trained or instructed to do so by 911)</a:t>
            </a:r>
            <a:endParaRPr lang="en-US" dirty="0"/>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213019"/>
            <a:ext cx="10515600" cy="2120900"/>
          </a:xfrm>
        </p:spPr>
        <p:txBody>
          <a:bodyPr/>
          <a:lstStyle/>
          <a:p>
            <a:pPr marL="342900" indent="-342900">
              <a:buFont typeface="+mj-lt"/>
              <a:buAutoNum type="arabicPeriod"/>
            </a:pPr>
            <a:r>
              <a:rPr lang="en-US" dirty="0"/>
              <a:t>Place the person </a:t>
            </a:r>
            <a:r>
              <a:rPr lang="en-US" b="1" dirty="0"/>
              <a:t>on their back</a:t>
            </a:r>
            <a:r>
              <a:rPr lang="en-US" dirty="0"/>
              <a:t>.</a:t>
            </a:r>
          </a:p>
          <a:p>
            <a:pPr marL="342900" indent="-342900">
              <a:buFont typeface="+mj-lt"/>
              <a:buAutoNum type="arabicPeriod"/>
            </a:pPr>
            <a:r>
              <a:rPr lang="en-US" b="1" dirty="0"/>
              <a:t>Tilt their chin up </a:t>
            </a:r>
            <a:r>
              <a:rPr lang="en-US" dirty="0"/>
              <a:t>to open the airway.</a:t>
            </a:r>
          </a:p>
          <a:p>
            <a:pPr marL="342900" indent="-342900">
              <a:buFont typeface="+mj-lt"/>
              <a:buAutoNum type="arabicPeriod"/>
            </a:pPr>
            <a:r>
              <a:rPr lang="en-US" b="1" dirty="0"/>
              <a:t>Plug/Pinch their nose </a:t>
            </a:r>
            <a:r>
              <a:rPr lang="en-US" dirty="0"/>
              <a:t>with one hand, and give 2 even, regular-sized breaths. Blow enough air into their lungs to make their chest rise. If you don’t see their chest rise out of the corner of your eye, tilt the head back more and make sure you’re plugging/pinching their nose.</a:t>
            </a:r>
          </a:p>
          <a:p>
            <a:pPr marL="342900" indent="-342900">
              <a:buFont typeface="+mj-lt"/>
              <a:buAutoNum type="arabicPeriod"/>
            </a:pPr>
            <a:r>
              <a:rPr lang="en-US" b="1" dirty="0"/>
              <a:t>Give 1 breath every 5 seconds</a:t>
            </a:r>
            <a:r>
              <a:rPr lang="en-US" dirty="0"/>
              <a:t>. Repeat this step until the person begins breathing on their own.</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34</a:t>
            </a:fld>
            <a:endParaRPr lang="en-US"/>
          </a:p>
        </p:txBody>
      </p:sp>
      <p:sp>
        <p:nvSpPr>
          <p:cNvPr id="7" name="TextBox 6">
            <a:extLst>
              <a:ext uri="{FF2B5EF4-FFF2-40B4-BE49-F238E27FC236}">
                <a16:creationId xmlns:a16="http://schemas.microsoft.com/office/drawing/2014/main" id="{F2BDEACB-0926-4C2A-905B-22F04795B8DB}"/>
              </a:ext>
            </a:extLst>
          </p:cNvPr>
          <p:cNvSpPr txBox="1"/>
          <p:nvPr/>
        </p:nvSpPr>
        <p:spPr>
          <a:xfrm>
            <a:off x="543187" y="4111683"/>
            <a:ext cx="10343626" cy="206210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Helvetica" pitchFamily="2" charset="0"/>
              </a:rPr>
              <a:t>PLEASE NOTE – You may have heard that recent CPR guidelines recommend “hands-only CPR,” or only chest compressions instead of rescue breathing and chest compressions. The CPR guidelines are for layperson response to cardiac arrest, and NOT overdose. It is still recommended that you perform rescue breathing for an overdose, where the primary issue is respiratory depression, and not cardiac arrest. Brain damage can occur after three-to-five-minute without oxygen. Rescue breathing gets oxygen to the brain quickly. Once you give naloxone, it may take some time to take effect, so the person may not start breathing on their own right away.  Continue rescue breathing/CPR for them until the naloxone takes effect or until emergency medical services arrive.</a:t>
            </a:r>
          </a:p>
        </p:txBody>
      </p:sp>
      <p:pic>
        <p:nvPicPr>
          <p:cNvPr id="9" name="Picture 8">
            <a:extLst>
              <a:ext uri="{FF2B5EF4-FFF2-40B4-BE49-F238E27FC236}">
                <a16:creationId xmlns:a16="http://schemas.microsoft.com/office/drawing/2014/main" id="{A787C3FD-E9CB-4A83-AF12-D7D53D7904EC}"/>
              </a:ext>
            </a:extLst>
          </p:cNvPr>
          <p:cNvPicPr>
            <a:picLocks noChangeAspect="1"/>
          </p:cNvPicPr>
          <p:nvPr/>
        </p:nvPicPr>
        <p:blipFill>
          <a:blip r:embed="rId2"/>
          <a:stretch>
            <a:fillRect/>
          </a:stretch>
        </p:blipFill>
        <p:spPr>
          <a:xfrm>
            <a:off x="8986084" y="472228"/>
            <a:ext cx="1524132" cy="493819"/>
          </a:xfrm>
          <a:prstGeom prst="rect">
            <a:avLst/>
          </a:prstGeom>
        </p:spPr>
      </p:pic>
    </p:spTree>
    <p:extLst>
      <p:ext uri="{BB962C8B-B14F-4D97-AF65-F5344CB8AC3E}">
        <p14:creationId xmlns:p14="http://schemas.microsoft.com/office/powerpoint/2010/main" val="2715809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F867A-D5E4-4405-AD0D-35CC4E69A8AE}"/>
              </a:ext>
            </a:extLst>
          </p:cNvPr>
          <p:cNvSpPr/>
          <p:nvPr/>
        </p:nvSpPr>
        <p:spPr>
          <a:xfrm>
            <a:off x="984204" y="2451849"/>
            <a:ext cx="9461592" cy="28583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35</a:t>
            </a:fld>
            <a:endParaRPr lang="en-US"/>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457200" y="1126286"/>
            <a:ext cx="10515600" cy="1325563"/>
          </a:xfrm>
        </p:spPr>
        <p:txBody>
          <a:bodyPr/>
          <a:lstStyle/>
          <a:p>
            <a:r>
              <a:rPr lang="en-US" b="1" dirty="0">
                <a:effectLst>
                  <a:outerShdw blurRad="38100" dist="38100" dir="2700000" algn="tl">
                    <a:srgbClr val="000000">
                      <a:alpha val="43137"/>
                    </a:srgbClr>
                  </a:outerShdw>
                </a:effectLst>
              </a:rPr>
              <a:t>Assess and Respond</a:t>
            </a:r>
          </a:p>
        </p:txBody>
      </p:sp>
      <p:sp>
        <p:nvSpPr>
          <p:cNvPr id="9" name="TextBox 8">
            <a:extLst>
              <a:ext uri="{FF2B5EF4-FFF2-40B4-BE49-F238E27FC236}">
                <a16:creationId xmlns:a16="http://schemas.microsoft.com/office/drawing/2014/main" id="{8971464B-A2B5-4A55-8AE0-CA5160BE7CC5}"/>
              </a:ext>
            </a:extLst>
          </p:cNvPr>
          <p:cNvSpPr txBox="1"/>
          <p:nvPr/>
        </p:nvSpPr>
        <p:spPr>
          <a:xfrm>
            <a:off x="1109444" y="2819211"/>
            <a:ext cx="9211112" cy="707886"/>
          </a:xfrm>
          <a:prstGeom prst="rect">
            <a:avLst/>
          </a:prstGeom>
          <a:noFill/>
        </p:spPr>
        <p:txBody>
          <a:bodyPr wrap="square" rtlCol="0">
            <a:spAutoFit/>
          </a:bodyPr>
          <a:lstStyle/>
          <a:p>
            <a:r>
              <a:rPr lang="en-US"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Most individuals will recover after a single dose of naloxone is administered. Ideally, while performing step 5 the person will begin breathing on their own.</a:t>
            </a:r>
          </a:p>
        </p:txBody>
      </p:sp>
      <p:sp>
        <p:nvSpPr>
          <p:cNvPr id="10" name="TextBox 9">
            <a:extLst>
              <a:ext uri="{FF2B5EF4-FFF2-40B4-BE49-F238E27FC236}">
                <a16:creationId xmlns:a16="http://schemas.microsoft.com/office/drawing/2014/main" id="{25FD6BE1-9D64-4396-9EEC-4D6F780D06B3}"/>
              </a:ext>
            </a:extLst>
          </p:cNvPr>
          <p:cNvSpPr txBox="1"/>
          <p:nvPr/>
        </p:nvSpPr>
        <p:spPr>
          <a:xfrm>
            <a:off x="1209675" y="3886173"/>
            <a:ext cx="8569353" cy="707886"/>
          </a:xfrm>
          <a:prstGeom prst="rect">
            <a:avLst/>
          </a:prstGeom>
          <a:noFill/>
        </p:spPr>
        <p:txBody>
          <a:bodyPr wrap="square" rtlCol="0">
            <a:spAutoFit/>
          </a:bodyPr>
          <a:lstStyle/>
          <a:p>
            <a:pPr algn="ctr"/>
            <a:r>
              <a:rPr lang="en-US"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However, there are </a:t>
            </a:r>
            <a:r>
              <a:rPr lang="en-US" sz="2000" b="1" i="1"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two cases </a:t>
            </a:r>
            <a:r>
              <a:rPr lang="en-US"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in which you may need to administer </a:t>
            </a:r>
          </a:p>
          <a:p>
            <a:pPr algn="ctr"/>
            <a:r>
              <a:rPr lang="en-US"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a </a:t>
            </a:r>
            <a:r>
              <a:rPr lang="en-US" sz="2000" b="1"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second dose</a:t>
            </a:r>
            <a:r>
              <a:rPr lang="en-US"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 of naloxone.</a:t>
            </a:r>
          </a:p>
        </p:txBody>
      </p:sp>
      <p:pic>
        <p:nvPicPr>
          <p:cNvPr id="5" name="Picture 4">
            <a:extLst>
              <a:ext uri="{FF2B5EF4-FFF2-40B4-BE49-F238E27FC236}">
                <a16:creationId xmlns:a16="http://schemas.microsoft.com/office/drawing/2014/main" id="{9AFDB880-C3BF-41AB-A134-AFE26168E151}"/>
              </a:ext>
            </a:extLst>
          </p:cNvPr>
          <p:cNvPicPr>
            <a:picLocks noChangeAspect="1"/>
          </p:cNvPicPr>
          <p:nvPr/>
        </p:nvPicPr>
        <p:blipFill>
          <a:blip r:embed="rId2"/>
          <a:stretch>
            <a:fillRect/>
          </a:stretch>
        </p:blipFill>
        <p:spPr>
          <a:xfrm>
            <a:off x="8986084" y="464423"/>
            <a:ext cx="1524132" cy="493819"/>
          </a:xfrm>
          <a:prstGeom prst="rect">
            <a:avLst/>
          </a:prstGeom>
        </p:spPr>
      </p:pic>
    </p:spTree>
    <p:extLst>
      <p:ext uri="{BB962C8B-B14F-4D97-AF65-F5344CB8AC3E}">
        <p14:creationId xmlns:p14="http://schemas.microsoft.com/office/powerpoint/2010/main" val="336095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36</a:t>
            </a:fld>
            <a:endParaRPr lang="en-US"/>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pPr algn="l"/>
            <a:r>
              <a:rPr lang="en-US" b="1" dirty="0">
                <a:effectLst>
                  <a:outerShdw blurRad="38100" dist="38100" dir="2700000" algn="tl">
                    <a:srgbClr val="000000">
                      <a:alpha val="43137"/>
                    </a:srgbClr>
                  </a:outerShdw>
                </a:effectLst>
              </a:rPr>
              <a:t>When to give a 2</a:t>
            </a:r>
            <a:r>
              <a:rPr lang="en-US" b="1" baseline="30000" dirty="0">
                <a:effectLst>
                  <a:outerShdw blurRad="38100" dist="38100" dir="2700000" algn="tl">
                    <a:srgbClr val="000000">
                      <a:alpha val="43137"/>
                    </a:srgbClr>
                  </a:outerShdw>
                </a:effectLst>
              </a:rPr>
              <a:t>nd</a:t>
            </a:r>
            <a:r>
              <a:rPr lang="en-US" b="1" dirty="0">
                <a:effectLst>
                  <a:outerShdw blurRad="38100" dist="38100" dir="2700000" algn="tl">
                    <a:srgbClr val="000000">
                      <a:alpha val="43137"/>
                    </a:srgbClr>
                  </a:outerShdw>
                </a:effectLst>
              </a:rPr>
              <a:t> dose of Naloxone</a:t>
            </a:r>
          </a:p>
        </p:txBody>
      </p:sp>
      <p:sp>
        <p:nvSpPr>
          <p:cNvPr id="2" name="TextBox 1">
            <a:extLst>
              <a:ext uri="{FF2B5EF4-FFF2-40B4-BE49-F238E27FC236}">
                <a16:creationId xmlns:a16="http://schemas.microsoft.com/office/drawing/2014/main" id="{CEE89C11-AADE-4D98-88BD-F33F360B0192}"/>
              </a:ext>
            </a:extLst>
          </p:cNvPr>
          <p:cNvSpPr txBox="1"/>
          <p:nvPr/>
        </p:nvSpPr>
        <p:spPr>
          <a:xfrm>
            <a:off x="1209675" y="2109031"/>
            <a:ext cx="9722840" cy="3847207"/>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Situation A: The individual has </a:t>
            </a:r>
            <a:r>
              <a:rPr lang="en-US" sz="2400" b="1" dirty="0">
                <a:latin typeface="Helvetica" panose="020B0604020202020204" pitchFamily="34" charset="0"/>
                <a:cs typeface="Helvetica" panose="020B0604020202020204" pitchFamily="34" charset="0"/>
              </a:rPr>
              <a:t>NOT</a:t>
            </a:r>
            <a:r>
              <a:rPr lang="en-US" sz="2400" dirty="0">
                <a:latin typeface="Helvetica" panose="020B0604020202020204" pitchFamily="34" charset="0"/>
                <a:cs typeface="Helvetica" panose="020B0604020202020204" pitchFamily="34" charset="0"/>
              </a:rPr>
              <a:t> responded to the </a:t>
            </a:r>
            <a:r>
              <a:rPr lang="en-US" sz="2400" b="1" dirty="0">
                <a:latin typeface="Helvetica" panose="020B0604020202020204" pitchFamily="34" charset="0"/>
                <a:cs typeface="Helvetica" panose="020B0604020202020204" pitchFamily="34" charset="0"/>
              </a:rPr>
              <a:t>initial dose </a:t>
            </a:r>
            <a:r>
              <a:rPr lang="en-US" sz="2400" dirty="0">
                <a:latin typeface="Helvetica" panose="020B0604020202020204" pitchFamily="34" charset="0"/>
                <a:cs typeface="Helvetica" panose="020B0604020202020204" pitchFamily="34" charset="0"/>
              </a:rPr>
              <a:t>within </a:t>
            </a:r>
            <a:r>
              <a:rPr lang="en-US" sz="2400" b="1" dirty="0">
                <a:latin typeface="Helvetica" panose="020B0604020202020204" pitchFamily="34" charset="0"/>
                <a:cs typeface="Helvetica" panose="020B0604020202020204" pitchFamily="34" charset="0"/>
              </a:rPr>
              <a:t>three minutes</a:t>
            </a:r>
          </a:p>
          <a:p>
            <a:endParaRPr lang="en-US" sz="2400" dirty="0">
              <a:latin typeface="Helvetica" panose="020B0604020202020204" pitchFamily="34" charset="0"/>
              <a:cs typeface="Helvetica" panose="020B0604020202020204" pitchFamily="34" charset="0"/>
            </a:endParaRPr>
          </a:p>
          <a:p>
            <a:r>
              <a:rPr lang="en-US" sz="2200" dirty="0">
                <a:latin typeface="Helvetica" panose="020B0604020202020204" pitchFamily="34" charset="0"/>
                <a:cs typeface="Helvetica" panose="020B0604020202020204" pitchFamily="34" charset="0"/>
              </a:rPr>
              <a:t>After waiting the three minutes, if still no response, administer the second dose of Naloxone*</a:t>
            </a:r>
          </a:p>
          <a:p>
            <a:endParaRPr lang="en-US" sz="2200" dirty="0">
              <a:latin typeface="Helvetica" panose="020B0604020202020204" pitchFamily="34" charset="0"/>
              <a:cs typeface="Helvetica" panose="020B0604020202020204" pitchFamily="34" charset="0"/>
            </a:endParaRPr>
          </a:p>
          <a:p>
            <a:r>
              <a:rPr lang="en-US" sz="2200" dirty="0">
                <a:latin typeface="Helvetica" panose="020B0604020202020204" pitchFamily="34" charset="0"/>
                <a:cs typeface="Helvetica" panose="020B0604020202020204" pitchFamily="34" charset="0"/>
              </a:rPr>
              <a:t>If person remains unresponsive after the second dose is administered continue rescue breathing/CPR until emergency response services arrives.</a:t>
            </a:r>
          </a:p>
          <a:p>
            <a:endParaRPr lang="en-US" sz="2200" dirty="0">
              <a:latin typeface="Helvetica" panose="020B0604020202020204" pitchFamily="34" charset="0"/>
              <a:cs typeface="Helvetica" panose="020B0604020202020204" pitchFamily="34" charset="0"/>
            </a:endParaRPr>
          </a:p>
          <a:p>
            <a:r>
              <a:rPr lang="en-US" sz="2200" dirty="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Can administer 2</a:t>
            </a:r>
            <a:r>
              <a:rPr lang="en-US" baseline="30000" dirty="0">
                <a:latin typeface="Helvetica" panose="020B0604020202020204" pitchFamily="34" charset="0"/>
                <a:cs typeface="Helvetica" panose="020B0604020202020204" pitchFamily="34" charset="0"/>
              </a:rPr>
              <a:t>nd</a:t>
            </a:r>
            <a:r>
              <a:rPr lang="en-US" dirty="0">
                <a:latin typeface="Helvetica" panose="020B0604020202020204" pitchFamily="34" charset="0"/>
                <a:cs typeface="Helvetica" panose="020B0604020202020204" pitchFamily="34" charset="0"/>
              </a:rPr>
              <a:t> dose in opposite nostril if using nasal spray or if administering the injectable naloxone, please use another designated injection site.**</a:t>
            </a:r>
            <a:endParaRPr lang="en-US" sz="2200"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59A11D38-E13A-4724-861B-7BC5BDA48F02}"/>
              </a:ext>
            </a:extLst>
          </p:cNvPr>
          <p:cNvPicPr>
            <a:picLocks noChangeAspect="1"/>
          </p:cNvPicPr>
          <p:nvPr/>
        </p:nvPicPr>
        <p:blipFill>
          <a:blip r:embed="rId2"/>
          <a:stretch>
            <a:fillRect/>
          </a:stretch>
        </p:blipFill>
        <p:spPr>
          <a:xfrm>
            <a:off x="8986084" y="481669"/>
            <a:ext cx="1524132" cy="493819"/>
          </a:xfrm>
          <a:prstGeom prst="rect">
            <a:avLst/>
          </a:prstGeom>
        </p:spPr>
      </p:pic>
    </p:spTree>
    <p:extLst>
      <p:ext uri="{BB962C8B-B14F-4D97-AF65-F5344CB8AC3E}">
        <p14:creationId xmlns:p14="http://schemas.microsoft.com/office/powerpoint/2010/main" val="168656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37</a:t>
            </a:fld>
            <a:endParaRPr lang="en-US"/>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pPr algn="l"/>
            <a:r>
              <a:rPr lang="en-US" b="1" dirty="0">
                <a:effectLst>
                  <a:outerShdw blurRad="38100" dist="38100" dir="2700000" algn="tl">
                    <a:srgbClr val="000000">
                      <a:alpha val="43137"/>
                    </a:srgbClr>
                  </a:outerShdw>
                </a:effectLst>
              </a:rPr>
              <a:t>When to give a 2</a:t>
            </a:r>
            <a:r>
              <a:rPr lang="en-US" b="1" baseline="30000" dirty="0">
                <a:effectLst>
                  <a:outerShdw blurRad="38100" dist="38100" dir="2700000" algn="tl">
                    <a:srgbClr val="000000">
                      <a:alpha val="43137"/>
                    </a:srgbClr>
                  </a:outerShdw>
                </a:effectLst>
              </a:rPr>
              <a:t>nd</a:t>
            </a:r>
            <a:r>
              <a:rPr lang="en-US" b="1" dirty="0">
                <a:effectLst>
                  <a:outerShdw blurRad="38100" dist="38100" dir="2700000" algn="tl">
                    <a:srgbClr val="000000">
                      <a:alpha val="43137"/>
                    </a:srgbClr>
                  </a:outerShdw>
                </a:effectLst>
              </a:rPr>
              <a:t> dose of Naloxone</a:t>
            </a:r>
          </a:p>
        </p:txBody>
      </p:sp>
      <p:sp>
        <p:nvSpPr>
          <p:cNvPr id="3" name="TextBox 2">
            <a:extLst>
              <a:ext uri="{FF2B5EF4-FFF2-40B4-BE49-F238E27FC236}">
                <a16:creationId xmlns:a16="http://schemas.microsoft.com/office/drawing/2014/main" id="{8801B351-3D0F-44A9-8B6D-859FE6B37556}"/>
              </a:ext>
            </a:extLst>
          </p:cNvPr>
          <p:cNvSpPr txBox="1"/>
          <p:nvPr/>
        </p:nvSpPr>
        <p:spPr>
          <a:xfrm>
            <a:off x="1129145" y="2117987"/>
            <a:ext cx="9933709" cy="3847207"/>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Situation B: The individual </a:t>
            </a:r>
            <a:r>
              <a:rPr lang="en-US" sz="2400" b="1" dirty="0">
                <a:latin typeface="Helvetica" panose="020B0604020202020204" pitchFamily="34" charset="0"/>
                <a:cs typeface="Helvetica" panose="020B0604020202020204" pitchFamily="34" charset="0"/>
              </a:rPr>
              <a:t>suffers a relapse </a:t>
            </a:r>
            <a:r>
              <a:rPr lang="en-US" sz="2400" dirty="0">
                <a:latin typeface="Helvetica" panose="020B0604020202020204" pitchFamily="34" charset="0"/>
                <a:cs typeface="Helvetica" panose="020B0604020202020204" pitchFamily="34" charset="0"/>
              </a:rPr>
              <a:t>into an overdose again after having </a:t>
            </a:r>
            <a:r>
              <a:rPr lang="en-US" sz="2400" b="1" dirty="0">
                <a:latin typeface="Helvetica" panose="020B0604020202020204" pitchFamily="34" charset="0"/>
                <a:cs typeface="Helvetica" panose="020B0604020202020204" pitchFamily="34" charset="0"/>
              </a:rPr>
              <a:t>previously recovered </a:t>
            </a:r>
            <a:r>
              <a:rPr lang="en-US" sz="2400" dirty="0">
                <a:latin typeface="Helvetica" panose="020B0604020202020204" pitchFamily="34" charset="0"/>
                <a:cs typeface="Helvetica" panose="020B0604020202020204" pitchFamily="34" charset="0"/>
              </a:rPr>
              <a:t>with the initial Naloxone dose.</a:t>
            </a:r>
          </a:p>
          <a:p>
            <a:endParaRPr lang="en-US" dirty="0">
              <a:latin typeface="Helvetica" panose="020B0604020202020204" pitchFamily="34" charset="0"/>
              <a:cs typeface="Helvetica" panose="020B0604020202020204" pitchFamily="34" charset="0"/>
            </a:endParaRPr>
          </a:p>
          <a:p>
            <a:r>
              <a:rPr lang="en-US" sz="2200" dirty="0">
                <a:latin typeface="Helvetica" panose="020B0604020202020204" pitchFamily="34" charset="0"/>
                <a:cs typeface="Helvetica" panose="020B0604020202020204" pitchFamily="34" charset="0"/>
              </a:rPr>
              <a:t>Naloxone has a short half life – 30-90minutes. In some cases, there is an excessive amount of opioids in the system that the person can relapse back into overdose after the naloxone has worn off. </a:t>
            </a:r>
          </a:p>
          <a:p>
            <a:endParaRPr lang="en-US" sz="2400" dirty="0">
              <a:latin typeface="Helvetica" panose="020B0604020202020204" pitchFamily="34" charset="0"/>
              <a:cs typeface="Helvetica" panose="020B0604020202020204" pitchFamily="34" charset="0"/>
            </a:endParaRPr>
          </a:p>
          <a:p>
            <a:r>
              <a:rPr lang="en-US" sz="2200" u="sng" dirty="0">
                <a:latin typeface="Helvetica" panose="020B0604020202020204" pitchFamily="34" charset="0"/>
                <a:cs typeface="Helvetica" panose="020B0604020202020204" pitchFamily="34" charset="0"/>
              </a:rPr>
              <a:t>If this occurs:</a:t>
            </a: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Repeat steps 1-5.</a:t>
            </a: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Continue rescue breathing/CPR until person recovers or until emergency medical services arrive.</a:t>
            </a:r>
          </a:p>
        </p:txBody>
      </p:sp>
      <p:pic>
        <p:nvPicPr>
          <p:cNvPr id="5" name="Picture 4">
            <a:extLst>
              <a:ext uri="{FF2B5EF4-FFF2-40B4-BE49-F238E27FC236}">
                <a16:creationId xmlns:a16="http://schemas.microsoft.com/office/drawing/2014/main" id="{79F51E01-B04D-4C0E-B910-9D8CAC7AC035}"/>
              </a:ext>
            </a:extLst>
          </p:cNvPr>
          <p:cNvPicPr>
            <a:picLocks noChangeAspect="1"/>
          </p:cNvPicPr>
          <p:nvPr/>
        </p:nvPicPr>
        <p:blipFill>
          <a:blip r:embed="rId2"/>
          <a:stretch>
            <a:fillRect/>
          </a:stretch>
        </p:blipFill>
        <p:spPr>
          <a:xfrm>
            <a:off x="8986084" y="486147"/>
            <a:ext cx="1524132" cy="493819"/>
          </a:xfrm>
          <a:prstGeom prst="rect">
            <a:avLst/>
          </a:prstGeom>
        </p:spPr>
      </p:pic>
    </p:spTree>
    <p:extLst>
      <p:ext uri="{BB962C8B-B14F-4D97-AF65-F5344CB8AC3E}">
        <p14:creationId xmlns:p14="http://schemas.microsoft.com/office/powerpoint/2010/main" val="3438075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Aftercare of a Recovered Person</a:t>
            </a:r>
          </a:p>
        </p:txBody>
      </p:sp>
      <p:sp>
        <p:nvSpPr>
          <p:cNvPr id="2" name="Content Placeholder 1">
            <a:extLst>
              <a:ext uri="{FF2B5EF4-FFF2-40B4-BE49-F238E27FC236}">
                <a16:creationId xmlns:a16="http://schemas.microsoft.com/office/drawing/2014/main" id="{5EA5E13D-3683-4A03-9DA9-71BA378BBD90}"/>
              </a:ext>
            </a:extLst>
          </p:cNvPr>
          <p:cNvSpPr>
            <a:spLocks noGrp="1"/>
          </p:cNvSpPr>
          <p:nvPr>
            <p:ph idx="1"/>
          </p:nvPr>
        </p:nvSpPr>
        <p:spPr>
          <a:xfrm>
            <a:off x="457200" y="2249920"/>
            <a:ext cx="10515600" cy="3243263"/>
          </a:xfrm>
        </p:spPr>
        <p:txBody>
          <a:bodyPr/>
          <a:lstStyle/>
          <a:p>
            <a:pPr marL="0" indent="0">
              <a:buNone/>
            </a:pPr>
            <a:r>
              <a:rPr lang="en-US" sz="2000" dirty="0"/>
              <a:t>People wake up from an overdose differently.</a:t>
            </a:r>
          </a:p>
          <a:p>
            <a:pPr marL="0" indent="0">
              <a:buNone/>
            </a:pPr>
            <a:r>
              <a:rPr lang="en-US" sz="2000" dirty="0"/>
              <a:t>While people are often confused and anxious, they are rarely violent or combative. This is a person in </a:t>
            </a:r>
            <a:r>
              <a:rPr lang="en-US" sz="2000" b="1" dirty="0"/>
              <a:t>psychological distress</a:t>
            </a:r>
            <a:r>
              <a:rPr lang="en-US" sz="2000" dirty="0"/>
              <a:t>. </a:t>
            </a:r>
            <a:r>
              <a:rPr lang="en-US" sz="2000" u="sng" dirty="0"/>
              <a:t>Give them space</a:t>
            </a:r>
            <a:r>
              <a:rPr lang="en-US" sz="2000" dirty="0"/>
              <a:t>.</a:t>
            </a:r>
          </a:p>
          <a:p>
            <a:pPr marL="0" indent="0">
              <a:buNone/>
            </a:pPr>
            <a:r>
              <a:rPr lang="en-US" sz="2000" dirty="0"/>
              <a:t>Explain to them what happened and emphasize the importance of waiting for emergency medical services to arrive so they can be assessed. </a:t>
            </a:r>
          </a:p>
          <a:p>
            <a:pPr marL="0" indent="0">
              <a:buNone/>
            </a:pPr>
            <a:r>
              <a:rPr lang="en-US" sz="2000" dirty="0"/>
              <a:t>Let them know that once naloxone wears off, they could potentially relapse into an overdose again if opioids are still in their system.</a:t>
            </a:r>
          </a:p>
          <a:p>
            <a:pPr marL="0" indent="0">
              <a:buNone/>
            </a:pPr>
            <a:r>
              <a:rPr lang="en-US" sz="2000" dirty="0"/>
              <a:t>If the person is dependent on opioids, they will experience acute withdrawal symptoms like:</a:t>
            </a:r>
          </a:p>
          <a:p>
            <a:pPr marL="0" indent="0">
              <a:buNone/>
            </a:pPr>
            <a:r>
              <a:rPr lang="en-US" sz="2000" dirty="0"/>
              <a:t>	Disorientation, nausea and vomiting, sweating, shaking etc.</a:t>
            </a: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38</a:t>
            </a:fld>
            <a:endParaRPr lang="en-US"/>
          </a:p>
        </p:txBody>
      </p:sp>
      <p:pic>
        <p:nvPicPr>
          <p:cNvPr id="5" name="Picture 4">
            <a:extLst>
              <a:ext uri="{FF2B5EF4-FFF2-40B4-BE49-F238E27FC236}">
                <a16:creationId xmlns:a16="http://schemas.microsoft.com/office/drawing/2014/main" id="{7FD3F12A-0C59-4F84-8A8F-19A62E4B80E1}"/>
              </a:ext>
            </a:extLst>
          </p:cNvPr>
          <p:cNvPicPr>
            <a:picLocks noChangeAspect="1"/>
          </p:cNvPicPr>
          <p:nvPr/>
        </p:nvPicPr>
        <p:blipFill>
          <a:blip r:embed="rId2"/>
          <a:stretch>
            <a:fillRect/>
          </a:stretch>
        </p:blipFill>
        <p:spPr>
          <a:xfrm>
            <a:off x="8986084" y="435118"/>
            <a:ext cx="1524132" cy="493819"/>
          </a:xfrm>
          <a:prstGeom prst="rect">
            <a:avLst/>
          </a:prstGeom>
        </p:spPr>
      </p:pic>
    </p:spTree>
    <p:extLst>
      <p:ext uri="{BB962C8B-B14F-4D97-AF65-F5344CB8AC3E}">
        <p14:creationId xmlns:p14="http://schemas.microsoft.com/office/powerpoint/2010/main" val="385970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1CE9-B6A5-4D96-86BD-4CC49450C3F8}"/>
              </a:ext>
            </a:extLst>
          </p:cNvPr>
          <p:cNvSpPr>
            <a:spLocks noGrp="1"/>
          </p:cNvSpPr>
          <p:nvPr>
            <p:ph type="title"/>
          </p:nvPr>
        </p:nvSpPr>
        <p:spPr>
          <a:xfrm>
            <a:off x="440530" y="1786854"/>
            <a:ext cx="3932237" cy="830933"/>
          </a:xfr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r>
              <a:rPr lang="en-US" b="1" dirty="0">
                <a:latin typeface="Helvetica" panose="020B0604020202020204" pitchFamily="34" charset="0"/>
                <a:cs typeface="Helvetica" panose="020B0604020202020204" pitchFamily="34" charset="0"/>
              </a:rPr>
              <a:t>NALOXONE FAQ</a:t>
            </a:r>
          </a:p>
        </p:txBody>
      </p:sp>
      <p:sp>
        <p:nvSpPr>
          <p:cNvPr id="3" name="Content Placeholder 2">
            <a:extLst>
              <a:ext uri="{FF2B5EF4-FFF2-40B4-BE49-F238E27FC236}">
                <a16:creationId xmlns:a16="http://schemas.microsoft.com/office/drawing/2014/main" id="{43E7AD04-47CD-4821-8BA4-6EEEBBCB864B}"/>
              </a:ext>
            </a:extLst>
          </p:cNvPr>
          <p:cNvSpPr>
            <a:spLocks noGrp="1"/>
          </p:cNvSpPr>
          <p:nvPr>
            <p:ph idx="1"/>
          </p:nvPr>
        </p:nvSpPr>
        <p:spPr>
          <a:xfrm>
            <a:off x="5150840" y="1862357"/>
            <a:ext cx="5954975" cy="4104358"/>
          </a:xfrm>
        </p:spPr>
        <p:txBody>
          <a:bodyPr/>
          <a:lstStyle/>
          <a:p>
            <a:pPr marL="0" indent="0">
              <a:buNone/>
            </a:pPr>
            <a:r>
              <a:rPr lang="en-US" sz="2400" b="1" dirty="0">
                <a:solidFill>
                  <a:schemeClr val="accent1"/>
                </a:solidFill>
              </a:rPr>
              <a:t>Where can I get Naloxone?</a:t>
            </a:r>
          </a:p>
          <a:p>
            <a:r>
              <a:rPr lang="en-US" dirty="0"/>
              <a:t>Local Pharmacy or retailer:</a:t>
            </a:r>
          </a:p>
          <a:p>
            <a:pPr marL="0" indent="0">
              <a:buNone/>
            </a:pPr>
            <a:r>
              <a:rPr lang="en-US" dirty="0"/>
              <a:t>Over the Counter Narcan nasal spray naloxone is available for </a:t>
            </a:r>
            <a:r>
              <a:rPr lang="en-US" b="1" i="1" dirty="0"/>
              <a:t>purchase</a:t>
            </a:r>
            <a:r>
              <a:rPr lang="en-US" dirty="0"/>
              <a:t> at local pharmacies, retailers, in store and online. </a:t>
            </a:r>
          </a:p>
          <a:p>
            <a:r>
              <a:rPr lang="en-US" dirty="0"/>
              <a:t>Community Service Boards and Local Health Departments. Call ahead to inquire for availability and eligibility.</a:t>
            </a:r>
          </a:p>
          <a:p>
            <a:r>
              <a:rPr lang="en-US" dirty="0"/>
              <a:t>Healthcare Providers may issue a prescription for naloxone </a:t>
            </a:r>
          </a:p>
        </p:txBody>
      </p:sp>
      <p:sp>
        <p:nvSpPr>
          <p:cNvPr id="4" name="Text Placeholder 3">
            <a:extLst>
              <a:ext uri="{FF2B5EF4-FFF2-40B4-BE49-F238E27FC236}">
                <a16:creationId xmlns:a16="http://schemas.microsoft.com/office/drawing/2014/main" id="{C1463E5F-BEBE-472A-A63F-370C816776D5}"/>
              </a:ext>
            </a:extLst>
          </p:cNvPr>
          <p:cNvSpPr>
            <a:spLocks noGrp="1"/>
          </p:cNvSpPr>
          <p:nvPr>
            <p:ph type="body" sz="half" idx="2"/>
          </p:nvPr>
        </p:nvSpPr>
        <p:spPr>
          <a:xfrm>
            <a:off x="457340" y="2740693"/>
            <a:ext cx="4304463" cy="3601384"/>
          </a:xfrm>
        </p:spPr>
        <p:txBody>
          <a:bodyPr>
            <a:normAutofit fontScale="77500" lnSpcReduction="20000"/>
          </a:bodyPr>
          <a:lstStyle/>
          <a:p>
            <a:r>
              <a:rPr lang="en-US" sz="1900" b="1" dirty="0">
                <a:solidFill>
                  <a:schemeClr val="accent1"/>
                </a:solidFill>
              </a:rPr>
              <a:t>Is naloxone free?</a:t>
            </a:r>
          </a:p>
          <a:p>
            <a:pPr>
              <a:lnSpc>
                <a:spcPct val="120000"/>
              </a:lnSpc>
            </a:pPr>
            <a:r>
              <a:rPr lang="en-US" sz="2000" dirty="0"/>
              <a:t>You may check with your local health district or community service board, to determine if you are eligible for no-cost naloxone. Availability may vary. </a:t>
            </a:r>
          </a:p>
          <a:p>
            <a:r>
              <a:rPr lang="en-US" sz="1900" b="1" dirty="0">
                <a:solidFill>
                  <a:schemeClr val="accent1"/>
                </a:solidFill>
              </a:rPr>
              <a:t>Do I need a prescription?</a:t>
            </a:r>
          </a:p>
          <a:p>
            <a:pPr>
              <a:lnSpc>
                <a:spcPct val="120000"/>
              </a:lnSpc>
            </a:pPr>
            <a:r>
              <a:rPr lang="en-US" sz="2000" dirty="0"/>
              <a:t>Prescription is no longer required however, the State Health Commissioner’s standing order is still in place, serving as a prescription for the public. At the discretion of the pharmacy, a claim to the insurance carrier may be submitted to cover some, or all, of the cost of naloxone</a:t>
            </a:r>
            <a:r>
              <a:rPr lang="en-US" sz="1800" dirty="0"/>
              <a:t>. </a:t>
            </a:r>
          </a:p>
        </p:txBody>
      </p:sp>
      <p:sp>
        <p:nvSpPr>
          <p:cNvPr id="7" name="Slide Number Placeholder 6">
            <a:extLst>
              <a:ext uri="{FF2B5EF4-FFF2-40B4-BE49-F238E27FC236}">
                <a16:creationId xmlns:a16="http://schemas.microsoft.com/office/drawing/2014/main" id="{6E82A9B2-5B03-40A4-AC9D-E9BF2C3FA9F2}"/>
              </a:ext>
            </a:extLst>
          </p:cNvPr>
          <p:cNvSpPr>
            <a:spLocks noGrp="1"/>
          </p:cNvSpPr>
          <p:nvPr>
            <p:ph type="sldNum" sz="quarter" idx="12"/>
          </p:nvPr>
        </p:nvSpPr>
        <p:spPr/>
        <p:txBody>
          <a:bodyPr/>
          <a:lstStyle/>
          <a:p>
            <a:fld id="{5874D6C6-B3A5-4F2C-A6BF-E3D57C3A1219}" type="slidenum">
              <a:rPr lang="en-US" smtClean="0"/>
              <a:t>39</a:t>
            </a:fld>
            <a:endParaRPr lang="en-US"/>
          </a:p>
        </p:txBody>
      </p:sp>
      <p:pic>
        <p:nvPicPr>
          <p:cNvPr id="8" name="Picture 7">
            <a:extLst>
              <a:ext uri="{FF2B5EF4-FFF2-40B4-BE49-F238E27FC236}">
                <a16:creationId xmlns:a16="http://schemas.microsoft.com/office/drawing/2014/main" id="{50812CDB-68EE-4C7C-8333-33D0434B1B83}"/>
              </a:ext>
            </a:extLst>
          </p:cNvPr>
          <p:cNvPicPr>
            <a:picLocks noChangeAspect="1"/>
          </p:cNvPicPr>
          <p:nvPr/>
        </p:nvPicPr>
        <p:blipFill>
          <a:blip r:embed="rId2"/>
          <a:stretch>
            <a:fillRect/>
          </a:stretch>
        </p:blipFill>
        <p:spPr>
          <a:xfrm>
            <a:off x="8986084" y="489224"/>
            <a:ext cx="1524132" cy="493819"/>
          </a:xfrm>
          <a:prstGeom prst="rect">
            <a:avLst/>
          </a:prstGeom>
        </p:spPr>
      </p:pic>
    </p:spTree>
    <p:extLst>
      <p:ext uri="{BB962C8B-B14F-4D97-AF65-F5344CB8AC3E}">
        <p14:creationId xmlns:p14="http://schemas.microsoft.com/office/powerpoint/2010/main" val="16745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8DB6B7-D2E9-48D7-8B66-97535555E9A4}"/>
              </a:ext>
            </a:extLst>
          </p:cNvPr>
          <p:cNvPicPr>
            <a:picLocks noChangeAspect="1"/>
          </p:cNvPicPr>
          <p:nvPr/>
        </p:nvPicPr>
        <p:blipFill>
          <a:blip r:embed="rId2"/>
          <a:stretch>
            <a:fillRect/>
          </a:stretch>
        </p:blipFill>
        <p:spPr>
          <a:xfrm>
            <a:off x="3512628" y="2268536"/>
            <a:ext cx="5629275" cy="3905250"/>
          </a:xfrm>
          <a:prstGeom prst="rect">
            <a:avLst/>
          </a:prstGeom>
        </p:spPr>
      </p:pic>
      <p:sp>
        <p:nvSpPr>
          <p:cNvPr id="2" name="Title 1">
            <a:extLst>
              <a:ext uri="{FF2B5EF4-FFF2-40B4-BE49-F238E27FC236}">
                <a16:creationId xmlns:a16="http://schemas.microsoft.com/office/drawing/2014/main" id="{DF8F8ADD-E251-4A87-A1BB-E1C016AB0B0C}"/>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a:solidFill>
                  <a:schemeClr val="tx1"/>
                </a:solidFill>
                <a:latin typeface="Helvetica" pitchFamily="2" charset="0"/>
              </a:rPr>
              <a:t>Cycle of Addiction</a:t>
            </a:r>
          </a:p>
        </p:txBody>
      </p:sp>
      <p:sp>
        <p:nvSpPr>
          <p:cNvPr id="5" name="Slide Number Placeholder 4">
            <a:extLst>
              <a:ext uri="{FF2B5EF4-FFF2-40B4-BE49-F238E27FC236}">
                <a16:creationId xmlns:a16="http://schemas.microsoft.com/office/drawing/2014/main" id="{77465CEF-67B9-4E32-8448-0770E08F9046}"/>
              </a:ext>
            </a:extLst>
          </p:cNvPr>
          <p:cNvSpPr>
            <a:spLocks noGrp="1"/>
          </p:cNvSpPr>
          <p:nvPr>
            <p:ph type="sldNum" sz="quarter" idx="12"/>
          </p:nvPr>
        </p:nvSpPr>
        <p:spPr/>
        <p:txBody>
          <a:bodyPr/>
          <a:lstStyle/>
          <a:p>
            <a:fld id="{5874D6C6-B3A5-4F2C-A6BF-E3D57C3A1219}" type="slidenum">
              <a:rPr lang="en-US" smtClean="0"/>
              <a:t>4</a:t>
            </a:fld>
            <a:endParaRPr lang="en-US"/>
          </a:p>
        </p:txBody>
      </p:sp>
      <p:sp>
        <p:nvSpPr>
          <p:cNvPr id="12" name="TextBox 11">
            <a:extLst>
              <a:ext uri="{FF2B5EF4-FFF2-40B4-BE49-F238E27FC236}">
                <a16:creationId xmlns:a16="http://schemas.microsoft.com/office/drawing/2014/main" id="{9B399061-279B-4AE8-A81E-45C074C2F58D}"/>
              </a:ext>
            </a:extLst>
          </p:cNvPr>
          <p:cNvSpPr txBox="1"/>
          <p:nvPr/>
        </p:nvSpPr>
        <p:spPr>
          <a:xfrm>
            <a:off x="3047301" y="3246431"/>
            <a:ext cx="609460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pic>
        <p:nvPicPr>
          <p:cNvPr id="3" name="Picture 2">
            <a:extLst>
              <a:ext uri="{FF2B5EF4-FFF2-40B4-BE49-F238E27FC236}">
                <a16:creationId xmlns:a16="http://schemas.microsoft.com/office/drawing/2014/main" id="{4979D9FE-5714-42C1-A43E-EA3B75B49C0C}"/>
              </a:ext>
            </a:extLst>
          </p:cNvPr>
          <p:cNvPicPr>
            <a:picLocks noChangeAspect="1"/>
          </p:cNvPicPr>
          <p:nvPr/>
        </p:nvPicPr>
        <p:blipFill>
          <a:blip r:embed="rId3"/>
          <a:stretch>
            <a:fillRect/>
          </a:stretch>
        </p:blipFill>
        <p:spPr>
          <a:xfrm>
            <a:off x="8986084" y="437304"/>
            <a:ext cx="1524132" cy="493819"/>
          </a:xfrm>
          <a:prstGeom prst="rect">
            <a:avLst/>
          </a:prstGeom>
        </p:spPr>
      </p:pic>
    </p:spTree>
    <p:extLst>
      <p:ext uri="{BB962C8B-B14F-4D97-AF65-F5344CB8AC3E}">
        <p14:creationId xmlns:p14="http://schemas.microsoft.com/office/powerpoint/2010/main" val="3567554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AB34-F134-4F86-BAEF-FC4CD0B5F106}"/>
              </a:ext>
            </a:extLst>
          </p:cNvPr>
          <p:cNvSpPr>
            <a:spLocks noGrp="1"/>
          </p:cNvSpPr>
          <p:nvPr>
            <p:ph type="title"/>
          </p:nvPr>
        </p:nvSpPr>
        <p:spPr>
          <a:xfrm>
            <a:off x="348251" y="1465185"/>
            <a:ext cx="4215360" cy="1147193"/>
          </a:xfrm>
          <a:ln w="57150">
            <a:noFill/>
          </a:ln>
        </p:spPr>
        <p:style>
          <a:lnRef idx="2">
            <a:schemeClr val="accent2"/>
          </a:lnRef>
          <a:fillRef idx="1">
            <a:schemeClr val="lt1"/>
          </a:fillRef>
          <a:effectRef idx="0">
            <a:schemeClr val="accent2"/>
          </a:effectRef>
          <a:fontRef idx="minor">
            <a:schemeClr val="dk1"/>
          </a:fontRef>
        </p:style>
        <p:txBody>
          <a:bodyPr anchor="t"/>
          <a:lstStyle/>
          <a:p>
            <a:pPr algn="l"/>
            <a:r>
              <a:rPr lang="en-US"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Legal Protections in Overdose Response</a:t>
            </a:r>
          </a:p>
        </p:txBody>
      </p:sp>
      <p:sp>
        <p:nvSpPr>
          <p:cNvPr id="3" name="Text Placeholder 2">
            <a:extLst>
              <a:ext uri="{FF2B5EF4-FFF2-40B4-BE49-F238E27FC236}">
                <a16:creationId xmlns:a16="http://schemas.microsoft.com/office/drawing/2014/main" id="{0540D56B-4559-48CE-9B56-2CADEC5D3979}"/>
              </a:ext>
            </a:extLst>
          </p:cNvPr>
          <p:cNvSpPr>
            <a:spLocks noGrp="1"/>
          </p:cNvSpPr>
          <p:nvPr>
            <p:ph type="body" sz="half" idx="2"/>
          </p:nvPr>
        </p:nvSpPr>
        <p:spPr>
          <a:xfrm>
            <a:off x="348251" y="2751590"/>
            <a:ext cx="4416696" cy="1996580"/>
          </a:xfrm>
        </p:spPr>
        <p:txBody>
          <a:bodyPr/>
          <a:lstStyle/>
          <a:p>
            <a:r>
              <a:rPr lang="en-US" sz="2600" dirty="0">
                <a:ln w="0"/>
                <a:solidFill>
                  <a:schemeClr val="accent1"/>
                </a:solidFill>
                <a:effectLst>
                  <a:outerShdw blurRad="38100" dist="25400" dir="5400000" algn="ctr" rotWithShape="0">
                    <a:srgbClr val="6E747A">
                      <a:alpha val="43000"/>
                    </a:srgbClr>
                  </a:outerShdw>
                </a:effectLst>
              </a:rPr>
              <a:t>Immunity from Civil Liability</a:t>
            </a:r>
          </a:p>
          <a:p>
            <a:r>
              <a:rPr lang="en-US" dirty="0">
                <a:solidFill>
                  <a:schemeClr val="accent1"/>
                </a:solidFill>
              </a:rPr>
              <a:t>Pertains to any Lay Rescuer</a:t>
            </a:r>
          </a:p>
          <a:p>
            <a:r>
              <a:rPr lang="en-US" dirty="0"/>
              <a:t>Code of Virginia </a:t>
            </a:r>
            <a:r>
              <a:rPr lang="en-US" sz="1600" dirty="0">
                <a:latin typeface="Calibri" panose="020F0502020204030204" pitchFamily="34" charset="0"/>
                <a:cs typeface="Calibri" panose="020F0502020204030204" pitchFamily="34" charset="0"/>
              </a:rPr>
              <a:t>Subsection Z of § </a:t>
            </a:r>
            <a:r>
              <a:rPr lang="en-US" sz="1600" dirty="0">
                <a:latin typeface="Calibri" panose="020F0502020204030204" pitchFamily="34" charset="0"/>
                <a:cs typeface="Calibri" panose="020F0502020204030204" pitchFamily="34" charset="0"/>
                <a:hlinkClick r:id="rId2"/>
              </a:rPr>
              <a:t>54.1-3408</a:t>
            </a:r>
            <a:endParaRPr lang="en-US" sz="1600" dirty="0">
              <a:latin typeface="Calibri" panose="020F0502020204030204" pitchFamily="34" charset="0"/>
              <a:cs typeface="Calibri" panose="020F0502020204030204" pitchFamily="34" charset="0"/>
            </a:endParaRPr>
          </a:p>
          <a:p>
            <a:endParaRPr lang="en-US" dirty="0">
              <a:solidFill>
                <a:schemeClr val="accent1"/>
              </a:solidFill>
            </a:endParaRP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40</a:t>
            </a:fld>
            <a:endParaRPr lang="en-US"/>
          </a:p>
        </p:txBody>
      </p:sp>
      <p:sp>
        <p:nvSpPr>
          <p:cNvPr id="10" name="TextBox 9">
            <a:extLst>
              <a:ext uri="{FF2B5EF4-FFF2-40B4-BE49-F238E27FC236}">
                <a16:creationId xmlns:a16="http://schemas.microsoft.com/office/drawing/2014/main" id="{E6D0F9F5-F2B8-4895-A4D0-C8AD679D12A4}"/>
              </a:ext>
            </a:extLst>
          </p:cNvPr>
          <p:cNvSpPr txBox="1"/>
          <p:nvPr/>
        </p:nvSpPr>
        <p:spPr>
          <a:xfrm>
            <a:off x="5202725" y="2751590"/>
            <a:ext cx="5317431" cy="2585323"/>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Grants “a person who in good faith… administers naloxone…for overdose reversal in an emergency to an individual who is believed to be experiencing or about to experience a life-threatening opioid overdose shall not be liable for any civil damage for ordinary negligence in acts or omissions resulting from the rendering of such treatment.”</a:t>
            </a:r>
          </a:p>
          <a:p>
            <a:endParaRPr lang="en-US" dirty="0"/>
          </a:p>
          <a:p>
            <a:endParaRPr lang="en-US" dirty="0"/>
          </a:p>
        </p:txBody>
      </p:sp>
      <p:pic>
        <p:nvPicPr>
          <p:cNvPr id="7" name="Picture 6">
            <a:extLst>
              <a:ext uri="{FF2B5EF4-FFF2-40B4-BE49-F238E27FC236}">
                <a16:creationId xmlns:a16="http://schemas.microsoft.com/office/drawing/2014/main" id="{FDADCF70-E92C-4B13-AAC2-15DAC98DDE0E}"/>
              </a:ext>
            </a:extLst>
          </p:cNvPr>
          <p:cNvPicPr>
            <a:picLocks noChangeAspect="1"/>
          </p:cNvPicPr>
          <p:nvPr/>
        </p:nvPicPr>
        <p:blipFill>
          <a:blip r:embed="rId3"/>
          <a:stretch>
            <a:fillRect/>
          </a:stretch>
        </p:blipFill>
        <p:spPr>
          <a:xfrm>
            <a:off x="8996024" y="464057"/>
            <a:ext cx="1524132" cy="493819"/>
          </a:xfrm>
          <a:prstGeom prst="rect">
            <a:avLst/>
          </a:prstGeom>
        </p:spPr>
      </p:pic>
    </p:spTree>
    <p:extLst>
      <p:ext uri="{BB962C8B-B14F-4D97-AF65-F5344CB8AC3E}">
        <p14:creationId xmlns:p14="http://schemas.microsoft.com/office/powerpoint/2010/main" val="112088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AB34-F134-4F86-BAEF-FC4CD0B5F106}"/>
              </a:ext>
            </a:extLst>
          </p:cNvPr>
          <p:cNvSpPr>
            <a:spLocks noGrp="1"/>
          </p:cNvSpPr>
          <p:nvPr>
            <p:ph type="title"/>
          </p:nvPr>
        </p:nvSpPr>
        <p:spPr>
          <a:xfrm>
            <a:off x="348251" y="1465185"/>
            <a:ext cx="4215360" cy="1147193"/>
          </a:xfrm>
          <a:ln w="57150">
            <a:noFill/>
          </a:ln>
        </p:spPr>
        <p:style>
          <a:lnRef idx="2">
            <a:schemeClr val="accent2"/>
          </a:lnRef>
          <a:fillRef idx="1">
            <a:schemeClr val="lt1"/>
          </a:fillRef>
          <a:effectRef idx="0">
            <a:schemeClr val="accent2"/>
          </a:effectRef>
          <a:fontRef idx="minor">
            <a:schemeClr val="dk1"/>
          </a:fontRef>
        </p:style>
        <p:txBody>
          <a:bodyPr anchor="t"/>
          <a:lstStyle/>
          <a:p>
            <a:pPr algn="l"/>
            <a:r>
              <a:rPr lang="en-US"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Legal Protections in Overdose Response</a:t>
            </a:r>
          </a:p>
        </p:txBody>
      </p:sp>
      <p:sp>
        <p:nvSpPr>
          <p:cNvPr id="3" name="Text Placeholder 2">
            <a:extLst>
              <a:ext uri="{FF2B5EF4-FFF2-40B4-BE49-F238E27FC236}">
                <a16:creationId xmlns:a16="http://schemas.microsoft.com/office/drawing/2014/main" id="{0540D56B-4559-48CE-9B56-2CADEC5D3979}"/>
              </a:ext>
            </a:extLst>
          </p:cNvPr>
          <p:cNvSpPr>
            <a:spLocks noGrp="1"/>
          </p:cNvSpPr>
          <p:nvPr>
            <p:ph type="body" sz="half" idx="2"/>
          </p:nvPr>
        </p:nvSpPr>
        <p:spPr>
          <a:xfrm>
            <a:off x="348251" y="2751590"/>
            <a:ext cx="4416696" cy="1996580"/>
          </a:xfrm>
        </p:spPr>
        <p:txBody>
          <a:bodyPr>
            <a:normAutofit/>
          </a:bodyPr>
          <a:lstStyle/>
          <a:p>
            <a:r>
              <a:rPr lang="en-US" sz="2600" dirty="0">
                <a:ln w="0"/>
                <a:solidFill>
                  <a:schemeClr val="accent1"/>
                </a:solidFill>
                <a:effectLst>
                  <a:outerShdw blurRad="38100" dist="25400" dir="5400000" algn="ctr" rotWithShape="0">
                    <a:srgbClr val="6E747A">
                      <a:alpha val="43000"/>
                    </a:srgbClr>
                  </a:outerShdw>
                </a:effectLst>
              </a:rPr>
              <a:t>Safe Reporting of Overdoses Law</a:t>
            </a:r>
          </a:p>
          <a:p>
            <a:r>
              <a:rPr lang="en-US" dirty="0">
                <a:solidFill>
                  <a:schemeClr val="accent1"/>
                </a:solidFill>
              </a:rPr>
              <a:t>Pertains to BOTH the person overdosing </a:t>
            </a:r>
          </a:p>
          <a:p>
            <a:r>
              <a:rPr lang="en-US" dirty="0">
                <a:solidFill>
                  <a:schemeClr val="accent1"/>
                </a:solidFill>
              </a:rPr>
              <a:t>and the person seeking help</a:t>
            </a:r>
          </a:p>
          <a:p>
            <a:r>
              <a:rPr lang="en-US" dirty="0">
                <a:solidFill>
                  <a:schemeClr val="accent1"/>
                </a:solidFill>
                <a:hlinkClick r:id="rId2" action="ppaction://hlinksldjump"/>
              </a:rPr>
              <a:t>Code of Virginia § 18.2-251.03</a:t>
            </a:r>
            <a:endParaRPr lang="en-US" dirty="0">
              <a:solidFill>
                <a:schemeClr val="accent1"/>
              </a:solidFill>
            </a:endParaRP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41</a:t>
            </a:fld>
            <a:endParaRPr lang="en-US"/>
          </a:p>
        </p:txBody>
      </p:sp>
      <p:sp>
        <p:nvSpPr>
          <p:cNvPr id="10" name="TextBox 9">
            <a:extLst>
              <a:ext uri="{FF2B5EF4-FFF2-40B4-BE49-F238E27FC236}">
                <a16:creationId xmlns:a16="http://schemas.microsoft.com/office/drawing/2014/main" id="{E6D0F9F5-F2B8-4895-A4D0-C8AD679D12A4}"/>
              </a:ext>
            </a:extLst>
          </p:cNvPr>
          <p:cNvSpPr txBox="1"/>
          <p:nvPr/>
        </p:nvSpPr>
        <p:spPr>
          <a:xfrm>
            <a:off x="4645617" y="2038781"/>
            <a:ext cx="6828638" cy="3865738"/>
          </a:xfrm>
          <a:prstGeom prst="rect">
            <a:avLst/>
          </a:prstGeom>
          <a:noFill/>
        </p:spPr>
        <p:txBody>
          <a:bodyPr wrap="square" rtlCol="0">
            <a:spAutoFit/>
          </a:bodyPr>
          <a:lstStyle/>
          <a:p>
            <a:pPr marL="34290" indent="0" fontAlgn="auto">
              <a:lnSpc>
                <a:spcPct val="110000"/>
              </a:lnSpc>
              <a:spcAft>
                <a:spcPts val="0"/>
              </a:spcAft>
              <a:buFont typeface="Corbel" pitchFamily="34" charset="0"/>
              <a:buNone/>
            </a:pPr>
            <a:r>
              <a:rPr lang="en-US" dirty="0">
                <a:latin typeface="Helvetica" panose="020B0604020202020204" pitchFamily="34" charset="0"/>
                <a:cs typeface="Helvetica" panose="020B0604020202020204" pitchFamily="34" charset="0"/>
              </a:rPr>
              <a:t>No individual shall be subject to arrest or prosecution for: </a:t>
            </a:r>
            <a:endParaRPr lang="en-US" b="1" dirty="0">
              <a:latin typeface="Helvetica" panose="020B0604020202020204" pitchFamily="34" charset="0"/>
              <a:cs typeface="Helvetica" panose="020B0604020202020204" pitchFamily="34" charset="0"/>
            </a:endParaRPr>
          </a:p>
          <a:p>
            <a:pPr lvl="1">
              <a:lnSpc>
                <a:spcPct val="110000"/>
              </a:lnSpc>
              <a:buFont typeface="Arial" panose="020B0604020202020204" pitchFamily="34" charset="0"/>
              <a:buChar char="•"/>
            </a:pPr>
            <a:r>
              <a:rPr lang="en-US" sz="1400" dirty="0">
                <a:latin typeface="Helvetica" panose="020B0604020202020204" pitchFamily="34" charset="0"/>
                <a:cs typeface="Helvetica" panose="020B0604020202020204" pitchFamily="34" charset="0"/>
              </a:rPr>
              <a:t>Simple possession of a controlled substance, marijuana, or controlled paraphernalia</a:t>
            </a:r>
            <a:endParaRPr lang="en-US" sz="1400" b="1" dirty="0">
              <a:latin typeface="Helvetica" panose="020B0604020202020204" pitchFamily="34" charset="0"/>
              <a:cs typeface="Helvetica" panose="020B0604020202020204" pitchFamily="34" charset="0"/>
            </a:endParaRPr>
          </a:p>
          <a:p>
            <a:pPr lvl="1">
              <a:lnSpc>
                <a:spcPct val="110000"/>
              </a:lnSpc>
              <a:buFont typeface="Arial" panose="020B0604020202020204" pitchFamily="34" charset="0"/>
              <a:buChar char="•"/>
            </a:pPr>
            <a:r>
              <a:rPr lang="en-US" sz="1400" dirty="0">
                <a:latin typeface="Helvetica" panose="020B0604020202020204" pitchFamily="34" charset="0"/>
                <a:cs typeface="Helvetica" panose="020B0604020202020204" pitchFamily="34" charset="0"/>
              </a:rPr>
              <a:t>Intoxication in public</a:t>
            </a:r>
            <a:endParaRPr lang="en-US" sz="1400" b="1" dirty="0">
              <a:latin typeface="Helvetica" panose="020B0604020202020204" pitchFamily="34" charset="0"/>
              <a:cs typeface="Helvetica" panose="020B0604020202020204" pitchFamily="34" charset="0"/>
            </a:endParaRPr>
          </a:p>
          <a:p>
            <a:pPr lvl="1">
              <a:lnSpc>
                <a:spcPct val="110000"/>
              </a:lnSpc>
              <a:buFont typeface="Arial" panose="020B0604020202020204" pitchFamily="34" charset="0"/>
              <a:buChar char="•"/>
            </a:pPr>
            <a:r>
              <a:rPr lang="en-US" sz="1400" dirty="0">
                <a:latin typeface="Helvetica" panose="020B0604020202020204" pitchFamily="34" charset="0"/>
                <a:cs typeface="Helvetica" panose="020B0604020202020204" pitchFamily="34" charset="0"/>
              </a:rPr>
              <a:t>The unlawful purchase, possession, or consumption of alcohol </a:t>
            </a:r>
            <a:r>
              <a:rPr lang="en-US" sz="1400" u="sng" dirty="0">
                <a:latin typeface="Helvetica" panose="020B0604020202020204" pitchFamily="34" charset="0"/>
                <a:cs typeface="Helvetica" panose="020B0604020202020204" pitchFamily="34" charset="0"/>
              </a:rPr>
              <a:t>if the evidence for the charge was found as a result obtaining emergency medical attention.</a:t>
            </a:r>
            <a:r>
              <a:rPr lang="en-US" sz="1400" dirty="0">
                <a:latin typeface="Helvetica" panose="020B0604020202020204" pitchFamily="34" charset="0"/>
                <a:cs typeface="Helvetica" panose="020B0604020202020204" pitchFamily="34" charset="0"/>
              </a:rPr>
              <a:t> </a:t>
            </a:r>
          </a:p>
          <a:p>
            <a:pPr lvl="1">
              <a:lnSpc>
                <a:spcPct val="110000"/>
              </a:lnSpc>
              <a:buFont typeface="Arial" panose="020B0604020202020204" pitchFamily="34" charset="0"/>
              <a:buChar char="•"/>
            </a:pPr>
            <a:endParaRPr lang="en-US" sz="1400" b="1" dirty="0">
              <a:latin typeface="Helvetica" panose="020B0604020202020204" pitchFamily="34" charset="0"/>
              <a:cs typeface="Helvetica" panose="020B0604020202020204" pitchFamily="34" charset="0"/>
            </a:endParaRPr>
          </a:p>
          <a:p>
            <a:pPr marL="34290" indent="0" fontAlgn="auto">
              <a:lnSpc>
                <a:spcPct val="110000"/>
              </a:lnSpc>
              <a:spcAft>
                <a:spcPts val="0"/>
              </a:spcAft>
              <a:buFont typeface="Corbel" pitchFamily="34" charset="0"/>
              <a:buNone/>
            </a:pPr>
            <a:r>
              <a:rPr lang="en-US" sz="1600" dirty="0">
                <a:latin typeface="Helvetica" panose="020B0604020202020204" pitchFamily="34" charset="0"/>
                <a:cs typeface="Helvetica" panose="020B0604020202020204" pitchFamily="34" charset="0"/>
              </a:rPr>
              <a:t>To qualify you must (a)seek emergency medical attention, for yourself or someone else (b) remain at the scene or with the person until law enforcement arrives and (c) identify yourself to the responding law-enforcement officer. </a:t>
            </a:r>
          </a:p>
          <a:p>
            <a:pPr marL="34290" indent="0" fontAlgn="auto">
              <a:lnSpc>
                <a:spcPct val="110000"/>
              </a:lnSpc>
              <a:spcAft>
                <a:spcPts val="0"/>
              </a:spcAft>
              <a:buFont typeface="Corbel" pitchFamily="34" charset="0"/>
              <a:buNone/>
            </a:pPr>
            <a:endParaRPr lang="en-US" sz="1600" dirty="0">
              <a:latin typeface="Helvetica" panose="020B0604020202020204" pitchFamily="34" charset="0"/>
              <a:cs typeface="Helvetica" panose="020B0604020202020204" pitchFamily="34" charset="0"/>
            </a:endParaRPr>
          </a:p>
          <a:p>
            <a:pPr marL="34290" indent="0" fontAlgn="auto">
              <a:lnSpc>
                <a:spcPct val="110000"/>
              </a:lnSpc>
              <a:spcAft>
                <a:spcPts val="0"/>
              </a:spcAft>
              <a:buFont typeface="Corbel" pitchFamily="34" charset="0"/>
              <a:buNone/>
            </a:pPr>
            <a:r>
              <a:rPr lang="en-US" sz="1400" b="1" dirty="0">
                <a:latin typeface="Helvetica" panose="020B0604020202020204" pitchFamily="34" charset="0"/>
                <a:cs typeface="Helvetica" panose="020B0604020202020204" pitchFamily="34" charset="0"/>
              </a:rPr>
              <a:t>Note: This law does not apply if the emergency medical attention sought or obtained was during the execution of a search warrant or during the conduct of a lawful search or a lawful arrest.</a:t>
            </a:r>
          </a:p>
        </p:txBody>
      </p:sp>
      <p:pic>
        <p:nvPicPr>
          <p:cNvPr id="7" name="Picture 6">
            <a:extLst>
              <a:ext uri="{FF2B5EF4-FFF2-40B4-BE49-F238E27FC236}">
                <a16:creationId xmlns:a16="http://schemas.microsoft.com/office/drawing/2014/main" id="{D4CE3DB6-E182-4616-BEB1-D2B3433D79CD}"/>
              </a:ext>
            </a:extLst>
          </p:cNvPr>
          <p:cNvPicPr>
            <a:picLocks noChangeAspect="1"/>
          </p:cNvPicPr>
          <p:nvPr/>
        </p:nvPicPr>
        <p:blipFill>
          <a:blip r:embed="rId3"/>
          <a:stretch>
            <a:fillRect/>
          </a:stretch>
        </p:blipFill>
        <p:spPr>
          <a:xfrm>
            <a:off x="8986084" y="459662"/>
            <a:ext cx="1524132" cy="493819"/>
          </a:xfrm>
          <a:prstGeom prst="rect">
            <a:avLst/>
          </a:prstGeom>
        </p:spPr>
      </p:pic>
    </p:spTree>
    <p:extLst>
      <p:ext uri="{BB962C8B-B14F-4D97-AF65-F5344CB8AC3E}">
        <p14:creationId xmlns:p14="http://schemas.microsoft.com/office/powerpoint/2010/main" val="33282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42</a:t>
            </a:fld>
            <a:endParaRPr lang="en-US"/>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623454" y="1084263"/>
            <a:ext cx="10349345" cy="951852"/>
          </a:xfrm>
        </p:spPr>
        <p:style>
          <a:lnRef idx="1">
            <a:schemeClr val="accent2"/>
          </a:lnRef>
          <a:fillRef idx="2">
            <a:schemeClr val="accent2"/>
          </a:fillRef>
          <a:effectRef idx="1">
            <a:schemeClr val="accent2"/>
          </a:effectRef>
          <a:fontRef idx="minor">
            <a:schemeClr val="dk1"/>
          </a:fontRef>
        </p:style>
        <p:txBody>
          <a:bodyPr/>
          <a:lstStyle/>
          <a:p>
            <a:r>
              <a:rPr lang="en-US" dirty="0">
                <a:latin typeface="Helvetica" pitchFamily="2" charset="0"/>
              </a:rPr>
              <a:t>Hands-On Training</a:t>
            </a:r>
          </a:p>
        </p:txBody>
      </p:sp>
      <p:sp>
        <p:nvSpPr>
          <p:cNvPr id="2" name="TextBox 1">
            <a:extLst>
              <a:ext uri="{FF2B5EF4-FFF2-40B4-BE49-F238E27FC236}">
                <a16:creationId xmlns:a16="http://schemas.microsoft.com/office/drawing/2014/main" id="{BEB66099-1CA8-45DB-A725-52388298347F}"/>
              </a:ext>
            </a:extLst>
          </p:cNvPr>
          <p:cNvSpPr txBox="1"/>
          <p:nvPr/>
        </p:nvSpPr>
        <p:spPr>
          <a:xfrm>
            <a:off x="900545" y="2258291"/>
            <a:ext cx="9795164" cy="3693319"/>
          </a:xfrm>
          <a:prstGeom prst="rect">
            <a:avLst/>
          </a:prstGeom>
          <a:noFill/>
        </p:spPr>
        <p:txBody>
          <a:bodyPr wrap="square" rtlCol="0">
            <a:spAutoFit/>
          </a:bodyPr>
          <a:lstStyle/>
          <a:p>
            <a:r>
              <a:rPr lang="en-US" dirty="0">
                <a:latin typeface="Helvetica" pitchFamily="2" charset="0"/>
              </a:rPr>
              <a:t>Take this time to practice mock scenarios responding to opioid overdoses.</a:t>
            </a:r>
          </a:p>
          <a:p>
            <a:endParaRPr lang="en-US" dirty="0">
              <a:latin typeface="Helvetica" pitchFamily="2" charset="0"/>
            </a:endParaRPr>
          </a:p>
          <a:p>
            <a:endParaRPr lang="en-US" dirty="0">
              <a:latin typeface="Helvetica" pitchFamily="2" charset="0"/>
            </a:endParaRPr>
          </a:p>
          <a:p>
            <a:pPr marL="342900" indent="-342900">
              <a:lnSpc>
                <a:spcPct val="150000"/>
              </a:lnSpc>
              <a:buFont typeface="+mj-lt"/>
              <a:buAutoNum type="arabicPeriod"/>
            </a:pPr>
            <a:r>
              <a:rPr lang="en-US" dirty="0">
                <a:latin typeface="Helvetica" pitchFamily="2" charset="0"/>
              </a:rPr>
              <a:t>Check for </a:t>
            </a:r>
            <a:r>
              <a:rPr lang="en-US" b="1" dirty="0">
                <a:latin typeface="Helvetica" pitchFamily="2" charset="0"/>
              </a:rPr>
              <a:t>Responsiveness</a:t>
            </a:r>
          </a:p>
          <a:p>
            <a:pPr marL="342900" indent="-342900">
              <a:lnSpc>
                <a:spcPct val="150000"/>
              </a:lnSpc>
              <a:buFont typeface="+mj-lt"/>
              <a:buAutoNum type="arabicPeriod"/>
            </a:pPr>
            <a:r>
              <a:rPr lang="en-US" dirty="0">
                <a:latin typeface="Helvetica" pitchFamily="2" charset="0"/>
              </a:rPr>
              <a:t>Call </a:t>
            </a:r>
            <a:r>
              <a:rPr lang="en-US" b="1" dirty="0">
                <a:latin typeface="Helvetica" pitchFamily="2" charset="0"/>
              </a:rPr>
              <a:t>911</a:t>
            </a:r>
            <a:r>
              <a:rPr lang="en-US" dirty="0">
                <a:latin typeface="Helvetica" pitchFamily="2" charset="0"/>
              </a:rPr>
              <a:t>, if you must leave the individual alone, place them into recovery position.</a:t>
            </a:r>
          </a:p>
          <a:p>
            <a:pPr marL="342900" indent="-342900">
              <a:lnSpc>
                <a:spcPct val="150000"/>
              </a:lnSpc>
              <a:buFont typeface="+mj-lt"/>
              <a:buAutoNum type="arabicPeriod"/>
            </a:pPr>
            <a:r>
              <a:rPr lang="en-US" dirty="0">
                <a:latin typeface="Helvetica" pitchFamily="2" charset="0"/>
              </a:rPr>
              <a:t>Give 2 </a:t>
            </a:r>
            <a:r>
              <a:rPr lang="en-US" b="1" dirty="0">
                <a:latin typeface="Helvetica" pitchFamily="2" charset="0"/>
              </a:rPr>
              <a:t>Rescue Breaths </a:t>
            </a:r>
            <a:r>
              <a:rPr lang="en-US" dirty="0">
                <a:latin typeface="Helvetica" pitchFamily="2" charset="0"/>
              </a:rPr>
              <a:t>(if the person is not breathing)</a:t>
            </a:r>
          </a:p>
          <a:p>
            <a:pPr marL="342900" indent="-342900">
              <a:lnSpc>
                <a:spcPct val="150000"/>
              </a:lnSpc>
              <a:buFont typeface="+mj-lt"/>
              <a:buAutoNum type="arabicPeriod"/>
            </a:pPr>
            <a:r>
              <a:rPr lang="en-US" dirty="0">
                <a:latin typeface="Helvetica" pitchFamily="2" charset="0"/>
              </a:rPr>
              <a:t>Administer </a:t>
            </a:r>
            <a:r>
              <a:rPr lang="en-US" b="1" dirty="0">
                <a:latin typeface="Helvetica" pitchFamily="2" charset="0"/>
              </a:rPr>
              <a:t>Naloxone</a:t>
            </a:r>
          </a:p>
          <a:p>
            <a:pPr marL="342900" indent="-342900">
              <a:lnSpc>
                <a:spcPct val="150000"/>
              </a:lnSpc>
              <a:buFont typeface="+mj-lt"/>
              <a:buAutoNum type="arabicPeriod"/>
            </a:pPr>
            <a:r>
              <a:rPr lang="en-US" dirty="0">
                <a:latin typeface="Helvetica" pitchFamily="2" charset="0"/>
              </a:rPr>
              <a:t>Continue </a:t>
            </a:r>
            <a:r>
              <a:rPr lang="en-US" b="1" dirty="0">
                <a:latin typeface="Helvetica" pitchFamily="2" charset="0"/>
              </a:rPr>
              <a:t>Rescue Breathing</a:t>
            </a:r>
          </a:p>
          <a:p>
            <a:pPr marL="342900" indent="-342900">
              <a:lnSpc>
                <a:spcPct val="150000"/>
              </a:lnSpc>
              <a:buFont typeface="+mj-lt"/>
              <a:buAutoNum type="arabicPeriod"/>
            </a:pPr>
            <a:r>
              <a:rPr lang="en-US" dirty="0">
                <a:latin typeface="Helvetica" pitchFamily="2" charset="0"/>
              </a:rPr>
              <a:t>Lastly </a:t>
            </a:r>
            <a:r>
              <a:rPr lang="en-US" b="1" dirty="0">
                <a:latin typeface="Helvetica" pitchFamily="2" charset="0"/>
              </a:rPr>
              <a:t>Assess and Respond </a:t>
            </a:r>
            <a:r>
              <a:rPr lang="en-US" dirty="0">
                <a:latin typeface="Helvetica" pitchFamily="2" charset="0"/>
              </a:rPr>
              <a:t>based on outcome of first naloxone administration</a:t>
            </a:r>
          </a:p>
          <a:p>
            <a:pPr marL="342900" indent="-342900">
              <a:buFont typeface="+mj-lt"/>
              <a:buAutoNum type="arabicPeriod"/>
            </a:pPr>
            <a:endParaRPr lang="en-US" dirty="0"/>
          </a:p>
        </p:txBody>
      </p:sp>
      <p:pic>
        <p:nvPicPr>
          <p:cNvPr id="5" name="Picture 4">
            <a:extLst>
              <a:ext uri="{FF2B5EF4-FFF2-40B4-BE49-F238E27FC236}">
                <a16:creationId xmlns:a16="http://schemas.microsoft.com/office/drawing/2014/main" id="{349FA429-A37F-4DEB-B8C9-771704B4902D}"/>
              </a:ext>
            </a:extLst>
          </p:cNvPr>
          <p:cNvPicPr>
            <a:picLocks noChangeAspect="1"/>
          </p:cNvPicPr>
          <p:nvPr/>
        </p:nvPicPr>
        <p:blipFill>
          <a:blip r:embed="rId2"/>
          <a:stretch>
            <a:fillRect/>
          </a:stretch>
        </p:blipFill>
        <p:spPr>
          <a:xfrm>
            <a:off x="8986084" y="479356"/>
            <a:ext cx="1524132" cy="493819"/>
          </a:xfrm>
          <a:prstGeom prst="rect">
            <a:avLst/>
          </a:prstGeom>
        </p:spPr>
      </p:pic>
    </p:spTree>
    <p:extLst>
      <p:ext uri="{BB962C8B-B14F-4D97-AF65-F5344CB8AC3E}">
        <p14:creationId xmlns:p14="http://schemas.microsoft.com/office/powerpoint/2010/main" val="54715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43</a:t>
            </a:fld>
            <a:endParaRPr lang="en-US"/>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r>
              <a:rPr lang="en-US" dirty="0"/>
              <a:t>Thank you for your attendance!</a:t>
            </a:r>
          </a:p>
        </p:txBody>
      </p:sp>
      <p:sp>
        <p:nvSpPr>
          <p:cNvPr id="2" name="TextBox 1">
            <a:extLst>
              <a:ext uri="{FF2B5EF4-FFF2-40B4-BE49-F238E27FC236}">
                <a16:creationId xmlns:a16="http://schemas.microsoft.com/office/drawing/2014/main" id="{CAC8AA95-658B-4AD3-B979-3FD2A0C9F5FF}"/>
              </a:ext>
            </a:extLst>
          </p:cNvPr>
          <p:cNvSpPr txBox="1"/>
          <p:nvPr/>
        </p:nvSpPr>
        <p:spPr>
          <a:xfrm>
            <a:off x="1476462" y="2281806"/>
            <a:ext cx="8774885" cy="646331"/>
          </a:xfrm>
          <a:prstGeom prst="rect">
            <a:avLst/>
          </a:prstGeom>
          <a:noFill/>
        </p:spPr>
        <p:txBody>
          <a:bodyPr wrap="square" rtlCol="0">
            <a:spAutoFit/>
          </a:bodyPr>
          <a:lstStyle/>
          <a:p>
            <a:pPr marL="0" indent="0" algn="ctr">
              <a:buNone/>
            </a:pPr>
            <a:r>
              <a:rPr lang="en-US" sz="1800" dirty="0">
                <a:latin typeface="Helvetica" pitchFamily="2" charset="0"/>
              </a:rPr>
              <a:t>For additional information email:</a:t>
            </a:r>
          </a:p>
          <a:p>
            <a:pPr marL="0" indent="0" algn="ctr">
              <a:buNone/>
            </a:pPr>
            <a:r>
              <a:rPr lang="en-US" sz="1800" dirty="0">
                <a:latin typeface="Helvetica" pitchFamily="2" charset="0"/>
                <a:hlinkClick r:id="rId2"/>
              </a:rPr>
              <a:t>REVIVE@dbhds.virginia.gov</a:t>
            </a:r>
            <a:endParaRPr lang="en-US" sz="1800" dirty="0">
              <a:latin typeface="Helvetica" pitchFamily="2" charset="0"/>
            </a:endParaRPr>
          </a:p>
        </p:txBody>
      </p:sp>
      <p:pic>
        <p:nvPicPr>
          <p:cNvPr id="9" name="Picture 8">
            <a:extLst>
              <a:ext uri="{FF2B5EF4-FFF2-40B4-BE49-F238E27FC236}">
                <a16:creationId xmlns:a16="http://schemas.microsoft.com/office/drawing/2014/main" id="{B93A7FC8-3E7B-4BC8-B6CB-201B110CE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4" y="2958985"/>
            <a:ext cx="3388969" cy="3128582"/>
          </a:xfrm>
          <a:prstGeom prst="rect">
            <a:avLst/>
          </a:prstGeom>
        </p:spPr>
      </p:pic>
      <p:pic>
        <p:nvPicPr>
          <p:cNvPr id="13" name="Picture 12">
            <a:extLst>
              <a:ext uri="{FF2B5EF4-FFF2-40B4-BE49-F238E27FC236}">
                <a16:creationId xmlns:a16="http://schemas.microsoft.com/office/drawing/2014/main" id="{9370E4B9-C328-4AF2-9A42-91A6C32DD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279" y="2958985"/>
            <a:ext cx="3468925" cy="3128582"/>
          </a:xfrm>
          <a:prstGeom prst="rect">
            <a:avLst/>
          </a:prstGeom>
        </p:spPr>
      </p:pic>
      <p:pic>
        <p:nvPicPr>
          <p:cNvPr id="3" name="Picture 2">
            <a:extLst>
              <a:ext uri="{FF2B5EF4-FFF2-40B4-BE49-F238E27FC236}">
                <a16:creationId xmlns:a16="http://schemas.microsoft.com/office/drawing/2014/main" id="{80294532-0B9F-488E-878D-C854A4B1021C}"/>
              </a:ext>
            </a:extLst>
          </p:cNvPr>
          <p:cNvPicPr>
            <a:picLocks noChangeAspect="1"/>
          </p:cNvPicPr>
          <p:nvPr/>
        </p:nvPicPr>
        <p:blipFill>
          <a:blip r:embed="rId5"/>
          <a:stretch>
            <a:fillRect/>
          </a:stretch>
        </p:blipFill>
        <p:spPr>
          <a:xfrm>
            <a:off x="3943508" y="2960048"/>
            <a:ext cx="3468925" cy="3127519"/>
          </a:xfrm>
          <a:prstGeom prst="rect">
            <a:avLst/>
          </a:prstGeom>
        </p:spPr>
      </p:pic>
      <p:pic>
        <p:nvPicPr>
          <p:cNvPr id="10" name="Picture 9">
            <a:extLst>
              <a:ext uri="{FF2B5EF4-FFF2-40B4-BE49-F238E27FC236}">
                <a16:creationId xmlns:a16="http://schemas.microsoft.com/office/drawing/2014/main" id="{A3B1146F-BA44-4F93-BC91-A51C4F579D52}"/>
              </a:ext>
            </a:extLst>
          </p:cNvPr>
          <p:cNvPicPr>
            <a:picLocks noChangeAspect="1"/>
          </p:cNvPicPr>
          <p:nvPr/>
        </p:nvPicPr>
        <p:blipFill>
          <a:blip r:embed="rId6"/>
          <a:stretch>
            <a:fillRect/>
          </a:stretch>
        </p:blipFill>
        <p:spPr>
          <a:xfrm>
            <a:off x="8986084" y="445501"/>
            <a:ext cx="1524132" cy="493819"/>
          </a:xfrm>
          <a:prstGeom prst="rect">
            <a:avLst/>
          </a:prstGeom>
        </p:spPr>
      </p:pic>
    </p:spTree>
    <p:extLst>
      <p:ext uri="{BB962C8B-B14F-4D97-AF65-F5344CB8AC3E}">
        <p14:creationId xmlns:p14="http://schemas.microsoft.com/office/powerpoint/2010/main" val="369299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3"/>
            <a:ext cx="10515600" cy="847280"/>
          </a:xfrm>
          <a:solidFill>
            <a:schemeClr val="accent1"/>
          </a:solidFill>
        </p:spPr>
        <p:txBody>
          <a:bodyPr/>
          <a:lstStyle/>
          <a:p>
            <a:pPr algn="l"/>
            <a:r>
              <a:rPr lang="en-US" b="1" dirty="0">
                <a:solidFill>
                  <a:schemeClr val="accent2"/>
                </a:solidFill>
                <a:effectLst>
                  <a:outerShdw blurRad="38100" dist="38100" dir="2700000" algn="tl">
                    <a:srgbClr val="000000">
                      <a:alpha val="43137"/>
                    </a:srgbClr>
                  </a:outerShdw>
                </a:effectLst>
              </a:rPr>
              <a:t>Nuggets</a:t>
            </a:r>
          </a:p>
        </p:txBody>
      </p:sp>
      <p:pic>
        <p:nvPicPr>
          <p:cNvPr id="7" name="Online Media 6" title="Nuggets">
            <a:hlinkClick r:id="" action="ppaction://media"/>
            <a:extLst>
              <a:ext uri="{FF2B5EF4-FFF2-40B4-BE49-F238E27FC236}">
                <a16:creationId xmlns:a16="http://schemas.microsoft.com/office/drawing/2014/main" id="{032CD63F-4F7C-474A-A102-D4591EA64762}"/>
              </a:ext>
            </a:extLst>
          </p:cNvPr>
          <p:cNvPicPr>
            <a:picLocks noGrp="1" noRot="1" noChangeAspect="1"/>
          </p:cNvPicPr>
          <p:nvPr>
            <p:ph idx="1"/>
            <a:videoFile r:link="rId1"/>
          </p:nvPr>
        </p:nvPicPr>
        <p:blipFill>
          <a:blip r:embed="rId3"/>
          <a:stretch>
            <a:fillRect/>
          </a:stretch>
        </p:blipFill>
        <p:spPr>
          <a:xfrm>
            <a:off x="2452099" y="1993900"/>
            <a:ext cx="7287802" cy="4117529"/>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5</a:t>
            </a:fld>
            <a:endParaRPr lang="en-US"/>
          </a:p>
        </p:txBody>
      </p:sp>
      <p:sp>
        <p:nvSpPr>
          <p:cNvPr id="9" name="TextBox 8">
            <a:extLst>
              <a:ext uri="{FF2B5EF4-FFF2-40B4-BE49-F238E27FC236}">
                <a16:creationId xmlns:a16="http://schemas.microsoft.com/office/drawing/2014/main" id="{C68760FC-8247-4770-9869-A6F52867AFED}"/>
              </a:ext>
            </a:extLst>
          </p:cNvPr>
          <p:cNvSpPr txBox="1"/>
          <p:nvPr/>
        </p:nvSpPr>
        <p:spPr>
          <a:xfrm>
            <a:off x="285750" y="5912176"/>
            <a:ext cx="2621838" cy="261610"/>
          </a:xfrm>
          <a:prstGeom prst="rect">
            <a:avLst/>
          </a:prstGeom>
          <a:noFill/>
        </p:spPr>
        <p:txBody>
          <a:bodyPr wrap="square" rtlCol="0">
            <a:spAutoFit/>
          </a:bodyPr>
          <a:lstStyle/>
          <a:p>
            <a:r>
              <a:rPr lang="en-US" sz="1100" dirty="0">
                <a:hlinkClick r:id="rId4"/>
              </a:rPr>
              <a:t>https://youtu.be/HUngLgGRJpo</a:t>
            </a:r>
            <a:endParaRPr lang="en-US" sz="1100" dirty="0"/>
          </a:p>
        </p:txBody>
      </p:sp>
      <p:pic>
        <p:nvPicPr>
          <p:cNvPr id="11" name="Picture 10">
            <a:extLst>
              <a:ext uri="{FF2B5EF4-FFF2-40B4-BE49-F238E27FC236}">
                <a16:creationId xmlns:a16="http://schemas.microsoft.com/office/drawing/2014/main" id="{698ABF0D-F2E9-4919-90DC-C3FA3113FA4A}"/>
              </a:ext>
            </a:extLst>
          </p:cNvPr>
          <p:cNvPicPr>
            <a:picLocks noChangeAspect="1"/>
          </p:cNvPicPr>
          <p:nvPr/>
        </p:nvPicPr>
        <p:blipFill>
          <a:blip r:embed="rId5"/>
          <a:stretch>
            <a:fillRect/>
          </a:stretch>
        </p:blipFill>
        <p:spPr>
          <a:xfrm>
            <a:off x="8986084" y="416933"/>
            <a:ext cx="1524132" cy="493819"/>
          </a:xfrm>
          <a:prstGeom prst="rect">
            <a:avLst/>
          </a:prstGeom>
        </p:spPr>
      </p:pic>
    </p:spTree>
    <p:extLst>
      <p:ext uri="{BB962C8B-B14F-4D97-AF65-F5344CB8AC3E}">
        <p14:creationId xmlns:p14="http://schemas.microsoft.com/office/powerpoint/2010/main" val="20431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539CCB99-3ACF-4B18-A557-11E02C3B7844}"/>
              </a:ext>
            </a:extLst>
          </p:cNvPr>
          <p:cNvSpPr/>
          <p:nvPr/>
        </p:nvSpPr>
        <p:spPr>
          <a:xfrm>
            <a:off x="285750" y="1746894"/>
            <a:ext cx="3538662" cy="3364211"/>
          </a:xfrm>
          <a:prstGeom prst="flowChartConnector">
            <a:avLst/>
          </a:prstGeom>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5F992E-AA68-4012-B4D8-5C367661C672}"/>
              </a:ext>
            </a:extLst>
          </p:cNvPr>
          <p:cNvSpPr>
            <a:spLocks noGrp="1"/>
          </p:cNvSpPr>
          <p:nvPr>
            <p:ph idx="1"/>
          </p:nvPr>
        </p:nvSpPr>
        <p:spPr>
          <a:xfrm>
            <a:off x="345282" y="2405626"/>
            <a:ext cx="3419598" cy="2046746"/>
          </a:xfrm>
        </p:spPr>
        <p:txBody>
          <a:bodyPr anchor="ctr">
            <a:normAutofit/>
          </a:bodyPr>
          <a:lstStyle/>
          <a:p>
            <a:pPr marL="0" indent="0" algn="ctr">
              <a:buNone/>
            </a:pPr>
            <a:r>
              <a:rPr lang="en-US" sz="4800" b="1" dirty="0">
                <a:ln w="22225">
                  <a:solidFill>
                    <a:schemeClr val="accent2">
                      <a:lumMod val="75000"/>
                    </a:schemeClr>
                  </a:solidFill>
                  <a:prstDash val="solid"/>
                </a:ln>
                <a:solidFill>
                  <a:schemeClr val="bg1"/>
                </a:solidFill>
              </a:rPr>
              <a:t>OPIOIDS</a:t>
            </a:r>
            <a:endParaRPr lang="en-US" sz="2800" b="1" spc="50" dirty="0">
              <a:ln w="9525" cmpd="sng">
                <a:solidFill>
                  <a:schemeClr val="accent2">
                    <a:lumMod val="75000"/>
                  </a:schemeClr>
                </a:solidFill>
                <a:prstDash val="solid"/>
              </a:ln>
              <a:solidFill>
                <a:schemeClr val="bg1"/>
              </a:solidFill>
              <a:effectLst>
                <a:glow rad="38100">
                  <a:schemeClr val="accent1">
                    <a:alpha val="40000"/>
                  </a:schemeClr>
                </a:glow>
              </a:effectLst>
            </a:endParaRPr>
          </a:p>
        </p:txBody>
      </p:sp>
      <p:sp>
        <p:nvSpPr>
          <p:cNvPr id="4" name="Text Placeholder 3">
            <a:extLst>
              <a:ext uri="{FF2B5EF4-FFF2-40B4-BE49-F238E27FC236}">
                <a16:creationId xmlns:a16="http://schemas.microsoft.com/office/drawing/2014/main" id="{F207ED3C-C473-470C-847D-DCC9C6F2B565}"/>
              </a:ext>
            </a:extLst>
          </p:cNvPr>
          <p:cNvSpPr>
            <a:spLocks noGrp="1"/>
          </p:cNvSpPr>
          <p:nvPr>
            <p:ph type="body" sz="half" idx="2"/>
          </p:nvPr>
        </p:nvSpPr>
        <p:spPr>
          <a:xfrm>
            <a:off x="4382792" y="2405626"/>
            <a:ext cx="6779215" cy="2803937"/>
          </a:xfrm>
        </p:spPr>
        <p:txBody>
          <a:bodyPr>
            <a:normAutofit/>
          </a:bodyPr>
          <a:lstStyle/>
          <a:p>
            <a:pPr>
              <a:lnSpc>
                <a:spcPct val="110000"/>
              </a:lnSpc>
            </a:pPr>
            <a:r>
              <a:rPr lang="en-US" sz="2400" b="1" i="1" dirty="0">
                <a:solidFill>
                  <a:schemeClr val="accent2">
                    <a:lumMod val="75000"/>
                  </a:schemeClr>
                </a:solidFill>
              </a:rPr>
              <a:t>Opioids</a:t>
            </a:r>
            <a:r>
              <a:rPr lang="en-US" sz="2000" dirty="0">
                <a:solidFill>
                  <a:schemeClr val="accent2">
                    <a:lumMod val="75000"/>
                  </a:schemeClr>
                </a:solidFill>
              </a:rPr>
              <a:t> (sometimes called narcotics) are a class of drugs that are chemicals — natural or synthetic — that interact with nerve cells that have the potential to reduce pain. Healthcare providers typically prescribe opioids to manage moderate to severe pain.</a:t>
            </a:r>
          </a:p>
        </p:txBody>
      </p:sp>
      <p:sp>
        <p:nvSpPr>
          <p:cNvPr id="7" name="Slide Number Placeholder 6">
            <a:extLst>
              <a:ext uri="{FF2B5EF4-FFF2-40B4-BE49-F238E27FC236}">
                <a16:creationId xmlns:a16="http://schemas.microsoft.com/office/drawing/2014/main" id="{A843370F-B25C-4B66-9052-4DDBAEC5FD9E}"/>
              </a:ext>
            </a:extLst>
          </p:cNvPr>
          <p:cNvSpPr>
            <a:spLocks noGrp="1"/>
          </p:cNvSpPr>
          <p:nvPr>
            <p:ph type="sldNum" sz="quarter" idx="12"/>
          </p:nvPr>
        </p:nvSpPr>
        <p:spPr/>
        <p:txBody>
          <a:bodyPr/>
          <a:lstStyle/>
          <a:p>
            <a:fld id="{5874D6C6-B3A5-4F2C-A6BF-E3D57C3A1219}" type="slidenum">
              <a:rPr lang="en-US" smtClean="0"/>
              <a:t>6</a:t>
            </a:fld>
            <a:endParaRPr lang="en-US"/>
          </a:p>
        </p:txBody>
      </p:sp>
      <p:pic>
        <p:nvPicPr>
          <p:cNvPr id="2" name="Picture 1">
            <a:extLst>
              <a:ext uri="{FF2B5EF4-FFF2-40B4-BE49-F238E27FC236}">
                <a16:creationId xmlns:a16="http://schemas.microsoft.com/office/drawing/2014/main" id="{7BBB4D81-1FA6-4D4C-AA7C-2144057FD4E5}"/>
              </a:ext>
            </a:extLst>
          </p:cNvPr>
          <p:cNvPicPr>
            <a:picLocks noChangeAspect="1"/>
          </p:cNvPicPr>
          <p:nvPr/>
        </p:nvPicPr>
        <p:blipFill>
          <a:blip r:embed="rId2"/>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399894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7</a:t>
            </a:fld>
            <a:endParaRPr lang="en-US"/>
          </a:p>
        </p:txBody>
      </p:sp>
      <p:pic>
        <p:nvPicPr>
          <p:cNvPr id="7" name="Picture 6">
            <a:extLst>
              <a:ext uri="{FF2B5EF4-FFF2-40B4-BE49-F238E27FC236}">
                <a16:creationId xmlns:a16="http://schemas.microsoft.com/office/drawing/2014/main" id="{694C2DF9-7E52-4E6B-A84F-F12517260E6A}"/>
              </a:ext>
            </a:extLst>
          </p:cNvPr>
          <p:cNvPicPr>
            <a:picLocks noChangeAspect="1"/>
          </p:cNvPicPr>
          <p:nvPr/>
        </p:nvPicPr>
        <p:blipFill>
          <a:blip r:embed="rId2"/>
          <a:stretch>
            <a:fillRect/>
          </a:stretch>
        </p:blipFill>
        <p:spPr>
          <a:xfrm>
            <a:off x="801383" y="1140431"/>
            <a:ext cx="9894015" cy="4859677"/>
          </a:xfrm>
          <a:prstGeom prst="rect">
            <a:avLst/>
          </a:prstGeom>
        </p:spPr>
      </p:pic>
      <p:pic>
        <p:nvPicPr>
          <p:cNvPr id="4" name="Picture 3">
            <a:extLst>
              <a:ext uri="{FF2B5EF4-FFF2-40B4-BE49-F238E27FC236}">
                <a16:creationId xmlns:a16="http://schemas.microsoft.com/office/drawing/2014/main" id="{8E4A680D-8E2B-4365-90ED-88BEFBD058CE}"/>
              </a:ext>
            </a:extLst>
          </p:cNvPr>
          <p:cNvPicPr>
            <a:picLocks noChangeAspect="1"/>
          </p:cNvPicPr>
          <p:nvPr/>
        </p:nvPicPr>
        <p:blipFill>
          <a:blip r:embed="rId3"/>
          <a:stretch>
            <a:fillRect/>
          </a:stretch>
        </p:blipFill>
        <p:spPr>
          <a:xfrm>
            <a:off x="8986084" y="472934"/>
            <a:ext cx="1524132" cy="493819"/>
          </a:xfrm>
          <a:prstGeom prst="rect">
            <a:avLst/>
          </a:prstGeom>
        </p:spPr>
      </p:pic>
    </p:spTree>
    <p:extLst>
      <p:ext uri="{BB962C8B-B14F-4D97-AF65-F5344CB8AC3E}">
        <p14:creationId xmlns:p14="http://schemas.microsoft.com/office/powerpoint/2010/main" val="109934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rot="16200000">
            <a:off x="-1824438" y="3272219"/>
            <a:ext cx="4998718" cy="570518"/>
          </a:xfrm>
        </p:spPr>
        <p:txBody>
          <a:bodyPr>
            <a:normAutofit fontScale="90000"/>
          </a:bodyPr>
          <a:lstStyle/>
          <a:p>
            <a:r>
              <a:rPr lang="en-US" b="1" dirty="0"/>
              <a:t>Common Opioids</a:t>
            </a:r>
          </a:p>
        </p:txBody>
      </p:sp>
      <p:graphicFrame>
        <p:nvGraphicFramePr>
          <p:cNvPr id="10" name="Table 10">
            <a:extLst>
              <a:ext uri="{FF2B5EF4-FFF2-40B4-BE49-F238E27FC236}">
                <a16:creationId xmlns:a16="http://schemas.microsoft.com/office/drawing/2014/main" id="{8487CB83-7B1B-4B09-8AF4-52253534A922}"/>
              </a:ext>
            </a:extLst>
          </p:cNvPr>
          <p:cNvGraphicFramePr>
            <a:graphicFrameLocks noGrp="1"/>
          </p:cNvGraphicFramePr>
          <p:nvPr>
            <p:ph idx="1"/>
            <p:extLst>
              <p:ext uri="{D42A27DB-BD31-4B8C-83A1-F6EECF244321}">
                <p14:modId xmlns:p14="http://schemas.microsoft.com/office/powerpoint/2010/main" val="3164962987"/>
              </p:ext>
            </p:extLst>
          </p:nvPr>
        </p:nvGraphicFramePr>
        <p:xfrm>
          <a:off x="841530" y="1048967"/>
          <a:ext cx="10536712" cy="4998973"/>
        </p:xfrm>
        <a:graphic>
          <a:graphicData uri="http://schemas.openxmlformats.org/drawingml/2006/table">
            <a:tbl>
              <a:tblPr firstRow="1" bandRow="1">
                <a:tableStyleId>{5C22544A-7EE6-4342-B048-85BDC9FD1C3A}</a:tableStyleId>
              </a:tblPr>
              <a:tblGrid>
                <a:gridCol w="3330361">
                  <a:extLst>
                    <a:ext uri="{9D8B030D-6E8A-4147-A177-3AD203B41FA5}">
                      <a16:colId xmlns:a16="http://schemas.microsoft.com/office/drawing/2014/main" val="2799945562"/>
                    </a:ext>
                  </a:extLst>
                </a:gridCol>
                <a:gridCol w="3531112">
                  <a:extLst>
                    <a:ext uri="{9D8B030D-6E8A-4147-A177-3AD203B41FA5}">
                      <a16:colId xmlns:a16="http://schemas.microsoft.com/office/drawing/2014/main" val="3342670812"/>
                    </a:ext>
                  </a:extLst>
                </a:gridCol>
                <a:gridCol w="3675239">
                  <a:extLst>
                    <a:ext uri="{9D8B030D-6E8A-4147-A177-3AD203B41FA5}">
                      <a16:colId xmlns:a16="http://schemas.microsoft.com/office/drawing/2014/main" val="2216646594"/>
                    </a:ext>
                  </a:extLst>
                </a:gridCol>
              </a:tblGrid>
              <a:tr h="423877">
                <a:tc>
                  <a:txBody>
                    <a:bodyPr/>
                    <a:lstStyle/>
                    <a:p>
                      <a:r>
                        <a:rPr lang="en-US" dirty="0">
                          <a:latin typeface="Helvetica" pitchFamily="2" charset="0"/>
                        </a:rPr>
                        <a:t>GENERIC</a:t>
                      </a:r>
                    </a:p>
                  </a:txBody>
                  <a:tcPr/>
                </a:tc>
                <a:tc>
                  <a:txBody>
                    <a:bodyPr/>
                    <a:lstStyle/>
                    <a:p>
                      <a:r>
                        <a:rPr lang="en-US" dirty="0">
                          <a:latin typeface="Helvetica" pitchFamily="2" charset="0"/>
                        </a:rPr>
                        <a:t>Trade</a:t>
                      </a:r>
                    </a:p>
                  </a:txBody>
                  <a:tcPr/>
                </a:tc>
                <a:tc>
                  <a:txBody>
                    <a:bodyPr/>
                    <a:lstStyle/>
                    <a:p>
                      <a:r>
                        <a:rPr lang="en-US" dirty="0">
                          <a:latin typeface="Helvetica" pitchFamily="2" charset="0"/>
                        </a:rPr>
                        <a:t>Street</a:t>
                      </a:r>
                    </a:p>
                  </a:txBody>
                  <a:tcPr/>
                </a:tc>
                <a:extLst>
                  <a:ext uri="{0D108BD9-81ED-4DB2-BD59-A6C34878D82A}">
                    <a16:rowId xmlns:a16="http://schemas.microsoft.com/office/drawing/2014/main" val="4050517120"/>
                  </a:ext>
                </a:extLst>
              </a:tr>
              <a:tr h="338078">
                <a:tc>
                  <a:txBody>
                    <a:bodyPr/>
                    <a:lstStyle/>
                    <a:p>
                      <a:r>
                        <a:rPr lang="en-US" sz="1400" dirty="0">
                          <a:latin typeface="Helvetica" pitchFamily="2" charset="0"/>
                        </a:rPr>
                        <a:t>Hydrocodone</a:t>
                      </a:r>
                    </a:p>
                  </a:txBody>
                  <a:tcPr/>
                </a:tc>
                <a:tc>
                  <a:txBody>
                    <a:bodyPr/>
                    <a:lstStyle/>
                    <a:p>
                      <a:r>
                        <a:rPr lang="en-US" sz="1400" dirty="0">
                          <a:latin typeface="Helvetica" pitchFamily="2" charset="0"/>
                        </a:rPr>
                        <a:t>Lortab, Vicodin</a:t>
                      </a:r>
                    </a:p>
                  </a:txBody>
                  <a:tcPr/>
                </a:tc>
                <a:tc>
                  <a:txBody>
                    <a:bodyPr/>
                    <a:lstStyle/>
                    <a:p>
                      <a:r>
                        <a:rPr lang="en-US" sz="1400" dirty="0">
                          <a:latin typeface="Helvetica"/>
                        </a:rPr>
                        <a:t>Hydro, Norco, Vikes</a:t>
                      </a:r>
                    </a:p>
                  </a:txBody>
                  <a:tcPr/>
                </a:tc>
                <a:extLst>
                  <a:ext uri="{0D108BD9-81ED-4DB2-BD59-A6C34878D82A}">
                    <a16:rowId xmlns:a16="http://schemas.microsoft.com/office/drawing/2014/main" val="1332317745"/>
                  </a:ext>
                </a:extLst>
              </a:tr>
              <a:tr h="338078">
                <a:tc>
                  <a:txBody>
                    <a:bodyPr/>
                    <a:lstStyle/>
                    <a:p>
                      <a:r>
                        <a:rPr lang="en-US" sz="1400" dirty="0">
                          <a:latin typeface="Helvetica" pitchFamily="2" charset="0"/>
                        </a:rPr>
                        <a:t>Oxycodone</a:t>
                      </a:r>
                    </a:p>
                  </a:txBody>
                  <a:tcPr/>
                </a:tc>
                <a:tc>
                  <a:txBody>
                    <a:bodyPr/>
                    <a:lstStyle/>
                    <a:p>
                      <a:r>
                        <a:rPr lang="en-US" sz="1400" dirty="0">
                          <a:latin typeface="Helvetica" pitchFamily="2" charset="0"/>
                        </a:rPr>
                        <a:t>OxyContin, Percocet</a:t>
                      </a:r>
                    </a:p>
                  </a:txBody>
                  <a:tcPr/>
                </a:tc>
                <a:tc>
                  <a:txBody>
                    <a:bodyPr/>
                    <a:lstStyle/>
                    <a:p>
                      <a:r>
                        <a:rPr lang="en-US" sz="1400" dirty="0">
                          <a:latin typeface="Helvetica" pitchFamily="2" charset="0"/>
                        </a:rPr>
                        <a:t>Ox, </a:t>
                      </a:r>
                      <a:r>
                        <a:rPr lang="en-US" sz="1400" dirty="0" err="1">
                          <a:latin typeface="Helvetica" pitchFamily="2" charset="0"/>
                        </a:rPr>
                        <a:t>Oxys</a:t>
                      </a:r>
                      <a:r>
                        <a:rPr lang="en-US" sz="1400" dirty="0">
                          <a:latin typeface="Helvetica" pitchFamily="2" charset="0"/>
                        </a:rPr>
                        <a:t>, </a:t>
                      </a:r>
                      <a:r>
                        <a:rPr lang="en-US" sz="1400" dirty="0" err="1">
                          <a:latin typeface="Helvetica" pitchFamily="2" charset="0"/>
                        </a:rPr>
                        <a:t>Oxycotton</a:t>
                      </a:r>
                      <a:r>
                        <a:rPr lang="en-US" sz="1400" dirty="0">
                          <a:latin typeface="Helvetica" pitchFamily="2" charset="0"/>
                        </a:rPr>
                        <a:t>, Kicker</a:t>
                      </a:r>
                    </a:p>
                  </a:txBody>
                  <a:tcPr/>
                </a:tc>
                <a:extLst>
                  <a:ext uri="{0D108BD9-81ED-4DB2-BD59-A6C34878D82A}">
                    <a16:rowId xmlns:a16="http://schemas.microsoft.com/office/drawing/2014/main" val="2323132311"/>
                  </a:ext>
                </a:extLst>
              </a:tr>
              <a:tr h="338078">
                <a:tc>
                  <a:txBody>
                    <a:bodyPr/>
                    <a:lstStyle/>
                    <a:p>
                      <a:r>
                        <a:rPr lang="en-US" sz="1400" dirty="0">
                          <a:latin typeface="Helvetica" pitchFamily="2" charset="0"/>
                        </a:rPr>
                        <a:t>Morphine</a:t>
                      </a:r>
                    </a:p>
                  </a:txBody>
                  <a:tcPr/>
                </a:tc>
                <a:tc>
                  <a:txBody>
                    <a:bodyPr/>
                    <a:lstStyle/>
                    <a:p>
                      <a:r>
                        <a:rPr lang="en-US" sz="1400" dirty="0">
                          <a:latin typeface="Helvetica"/>
                        </a:rPr>
                        <a:t>Kadian, </a:t>
                      </a:r>
                      <a:r>
                        <a:rPr lang="en-US" sz="1400" dirty="0" err="1">
                          <a:latin typeface="Helvetica"/>
                        </a:rPr>
                        <a:t>MSContin</a:t>
                      </a:r>
                      <a:endParaRPr lang="en-US" sz="1400" dirty="0">
                        <a:latin typeface="Helvetica"/>
                      </a:endParaRPr>
                    </a:p>
                  </a:txBody>
                  <a:tcPr/>
                </a:tc>
                <a:tc>
                  <a:txBody>
                    <a:bodyPr/>
                    <a:lstStyle/>
                    <a:p>
                      <a:r>
                        <a:rPr lang="en-US" sz="1400" dirty="0">
                          <a:latin typeface="Helvetica" pitchFamily="2" charset="0"/>
                        </a:rPr>
                        <a:t>M, Miss Emma, Monkey</a:t>
                      </a:r>
                    </a:p>
                  </a:txBody>
                  <a:tcPr/>
                </a:tc>
                <a:extLst>
                  <a:ext uri="{0D108BD9-81ED-4DB2-BD59-A6C34878D82A}">
                    <a16:rowId xmlns:a16="http://schemas.microsoft.com/office/drawing/2014/main" val="1163725036"/>
                  </a:ext>
                </a:extLst>
              </a:tr>
              <a:tr h="338078">
                <a:tc>
                  <a:txBody>
                    <a:bodyPr/>
                    <a:lstStyle/>
                    <a:p>
                      <a:r>
                        <a:rPr lang="en-US" sz="1400" dirty="0">
                          <a:latin typeface="Helvetica" pitchFamily="2" charset="0"/>
                        </a:rPr>
                        <a:t>Codeine</a:t>
                      </a:r>
                    </a:p>
                  </a:txBody>
                  <a:tcPr/>
                </a:tc>
                <a:tc>
                  <a:txBody>
                    <a:bodyPr/>
                    <a:lstStyle/>
                    <a:p>
                      <a:r>
                        <a:rPr lang="en-US" sz="1400" dirty="0">
                          <a:latin typeface="Helvetica" pitchFamily="2" charset="0"/>
                        </a:rPr>
                        <a:t>Tylenol #3</a:t>
                      </a:r>
                    </a:p>
                  </a:txBody>
                  <a:tcPr/>
                </a:tc>
                <a:tc>
                  <a:txBody>
                    <a:bodyPr/>
                    <a:lstStyle/>
                    <a:p>
                      <a:r>
                        <a:rPr lang="en-US" sz="1400" dirty="0">
                          <a:latin typeface="Helvetica" pitchFamily="2" charset="0"/>
                        </a:rPr>
                        <a:t>Schoolboy, T-3’s</a:t>
                      </a:r>
                    </a:p>
                  </a:txBody>
                  <a:tcPr/>
                </a:tc>
                <a:extLst>
                  <a:ext uri="{0D108BD9-81ED-4DB2-BD59-A6C34878D82A}">
                    <a16:rowId xmlns:a16="http://schemas.microsoft.com/office/drawing/2014/main" val="511261991"/>
                  </a:ext>
                </a:extLst>
              </a:tr>
              <a:tr h="517906">
                <a:tc>
                  <a:txBody>
                    <a:bodyPr/>
                    <a:lstStyle/>
                    <a:p>
                      <a:r>
                        <a:rPr lang="en-US" sz="1400" dirty="0">
                          <a:latin typeface="Helvetica" pitchFamily="2" charset="0"/>
                        </a:rPr>
                        <a:t>Fentanyl</a:t>
                      </a:r>
                    </a:p>
                  </a:txBody>
                  <a:tcPr/>
                </a:tc>
                <a:tc>
                  <a:txBody>
                    <a:bodyPr/>
                    <a:lstStyle/>
                    <a:p>
                      <a:r>
                        <a:rPr lang="en-US" sz="1400" dirty="0">
                          <a:latin typeface="Helvetica" pitchFamily="2" charset="0"/>
                        </a:rPr>
                        <a:t>Duragesic</a:t>
                      </a:r>
                    </a:p>
                  </a:txBody>
                  <a:tcPr/>
                </a:tc>
                <a:tc>
                  <a:txBody>
                    <a:bodyPr/>
                    <a:lstStyle/>
                    <a:p>
                      <a:r>
                        <a:rPr lang="en-US" sz="1400" dirty="0">
                          <a:latin typeface="Helvetica" pitchFamily="2" charset="0"/>
                        </a:rPr>
                        <a:t>Apache, China Girl, China White, Goodfella, TNT</a:t>
                      </a:r>
                    </a:p>
                  </a:txBody>
                  <a:tcPr/>
                </a:tc>
                <a:extLst>
                  <a:ext uri="{0D108BD9-81ED-4DB2-BD59-A6C34878D82A}">
                    <a16:rowId xmlns:a16="http://schemas.microsoft.com/office/drawing/2014/main" val="1001438794"/>
                  </a:ext>
                </a:extLst>
              </a:tr>
              <a:tr h="338078">
                <a:tc>
                  <a:txBody>
                    <a:bodyPr/>
                    <a:lstStyle/>
                    <a:p>
                      <a:r>
                        <a:rPr lang="en-US" sz="1400" dirty="0" err="1">
                          <a:latin typeface="Helvetica" pitchFamily="2" charset="0"/>
                        </a:rPr>
                        <a:t>Carfentanil</a:t>
                      </a:r>
                      <a:endParaRPr lang="en-US" sz="1400" dirty="0">
                        <a:latin typeface="Helvetica" pitchFamily="2" charset="0"/>
                      </a:endParaRPr>
                    </a:p>
                  </a:txBody>
                  <a:tcPr/>
                </a:tc>
                <a:tc>
                  <a:txBody>
                    <a:bodyPr/>
                    <a:lstStyle/>
                    <a:p>
                      <a:r>
                        <a:rPr lang="en-US" sz="1400" dirty="0" err="1">
                          <a:latin typeface="Helvetica" pitchFamily="2" charset="0"/>
                        </a:rPr>
                        <a:t>Wildnil</a:t>
                      </a:r>
                      <a:endParaRPr lang="en-US" sz="1400" dirty="0">
                        <a:latin typeface="Helvetica" pitchFamily="2" charset="0"/>
                      </a:endParaRPr>
                    </a:p>
                  </a:txBody>
                  <a:tcPr/>
                </a:tc>
                <a:tc>
                  <a:txBody>
                    <a:bodyPr/>
                    <a:lstStyle/>
                    <a:p>
                      <a:r>
                        <a:rPr lang="en-US" sz="1400" err="1">
                          <a:latin typeface="Helvetica"/>
                        </a:rPr>
                        <a:t>Dropdead</a:t>
                      </a:r>
                      <a:r>
                        <a:rPr lang="en-US" sz="1400" dirty="0">
                          <a:latin typeface="Helvetica"/>
                        </a:rPr>
                        <a:t>, Flatline, Lethal Injection</a:t>
                      </a:r>
                    </a:p>
                  </a:txBody>
                  <a:tcPr/>
                </a:tc>
                <a:extLst>
                  <a:ext uri="{0D108BD9-81ED-4DB2-BD59-A6C34878D82A}">
                    <a16:rowId xmlns:a16="http://schemas.microsoft.com/office/drawing/2014/main" val="1091464524"/>
                  </a:ext>
                </a:extLst>
              </a:tr>
              <a:tr h="338078">
                <a:tc>
                  <a:txBody>
                    <a:bodyPr/>
                    <a:lstStyle/>
                    <a:p>
                      <a:r>
                        <a:rPr lang="en-US" sz="1400" dirty="0">
                          <a:latin typeface="Helvetica" pitchFamily="2" charset="0"/>
                        </a:rPr>
                        <a:t>Hydromorphone</a:t>
                      </a:r>
                    </a:p>
                  </a:txBody>
                  <a:tcPr/>
                </a:tc>
                <a:tc>
                  <a:txBody>
                    <a:bodyPr/>
                    <a:lstStyle/>
                    <a:p>
                      <a:r>
                        <a:rPr lang="en-US" sz="1400" dirty="0" err="1">
                          <a:latin typeface="Helvetica" pitchFamily="2" charset="0"/>
                        </a:rPr>
                        <a:t>Dilaudid</a:t>
                      </a:r>
                      <a:endParaRPr lang="en-US" sz="1400" dirty="0">
                        <a:latin typeface="Helvetica" pitchFamily="2" charset="0"/>
                      </a:endParaRPr>
                    </a:p>
                  </a:txBody>
                  <a:tcPr/>
                </a:tc>
                <a:tc>
                  <a:txBody>
                    <a:bodyPr/>
                    <a:lstStyle/>
                    <a:p>
                      <a:r>
                        <a:rPr lang="en-US" sz="1400" dirty="0">
                          <a:latin typeface="Helvetica" pitchFamily="2" charset="0"/>
                        </a:rPr>
                        <a:t>Dill, Dust, Footballs, Crazy 8’s,M-80s</a:t>
                      </a:r>
                    </a:p>
                  </a:txBody>
                  <a:tcPr/>
                </a:tc>
                <a:extLst>
                  <a:ext uri="{0D108BD9-81ED-4DB2-BD59-A6C34878D82A}">
                    <a16:rowId xmlns:a16="http://schemas.microsoft.com/office/drawing/2014/main" val="2456565014"/>
                  </a:ext>
                </a:extLst>
              </a:tr>
              <a:tr h="338078">
                <a:tc>
                  <a:txBody>
                    <a:bodyPr/>
                    <a:lstStyle/>
                    <a:p>
                      <a:r>
                        <a:rPr lang="en-US" sz="1400" dirty="0">
                          <a:latin typeface="Helvetica" pitchFamily="2" charset="0"/>
                        </a:rPr>
                        <a:t>Oxymorphone</a:t>
                      </a:r>
                    </a:p>
                  </a:txBody>
                  <a:tcPr/>
                </a:tc>
                <a:tc>
                  <a:txBody>
                    <a:bodyPr/>
                    <a:lstStyle/>
                    <a:p>
                      <a:r>
                        <a:rPr lang="en-US" sz="1400" dirty="0" err="1">
                          <a:latin typeface="Helvetica" pitchFamily="2" charset="0"/>
                        </a:rPr>
                        <a:t>Opana</a:t>
                      </a:r>
                      <a:endParaRPr lang="en-US" sz="1400" dirty="0">
                        <a:latin typeface="Helvetica" pitchFamily="2" charset="0"/>
                      </a:endParaRPr>
                    </a:p>
                  </a:txBody>
                  <a:tcPr/>
                </a:tc>
                <a:tc>
                  <a:txBody>
                    <a:bodyPr/>
                    <a:lstStyle/>
                    <a:p>
                      <a:r>
                        <a:rPr lang="en-US" sz="1400" dirty="0">
                          <a:latin typeface="Helvetica" pitchFamily="2" charset="0"/>
                        </a:rPr>
                        <a:t>Blue Heaven, Octagons, stop signs, Pink</a:t>
                      </a:r>
                    </a:p>
                  </a:txBody>
                  <a:tcPr/>
                </a:tc>
                <a:extLst>
                  <a:ext uri="{0D108BD9-81ED-4DB2-BD59-A6C34878D82A}">
                    <a16:rowId xmlns:a16="http://schemas.microsoft.com/office/drawing/2014/main" val="3100825586"/>
                  </a:ext>
                </a:extLst>
              </a:tr>
              <a:tr h="338078">
                <a:tc>
                  <a:txBody>
                    <a:bodyPr/>
                    <a:lstStyle/>
                    <a:p>
                      <a:r>
                        <a:rPr lang="en-US" sz="1400" dirty="0">
                          <a:latin typeface="Helvetica" pitchFamily="2" charset="0"/>
                        </a:rPr>
                        <a:t>Meperidine</a:t>
                      </a:r>
                    </a:p>
                  </a:txBody>
                  <a:tcPr/>
                </a:tc>
                <a:tc>
                  <a:txBody>
                    <a:bodyPr/>
                    <a:lstStyle/>
                    <a:p>
                      <a:r>
                        <a:rPr lang="en-US" sz="1400" dirty="0">
                          <a:latin typeface="Helvetica" pitchFamily="2" charset="0"/>
                        </a:rPr>
                        <a:t>Demerol</a:t>
                      </a:r>
                    </a:p>
                  </a:txBody>
                  <a:tcPr/>
                </a:tc>
                <a:tc>
                  <a:txBody>
                    <a:bodyPr/>
                    <a:lstStyle/>
                    <a:p>
                      <a:r>
                        <a:rPr lang="en-US" sz="1400" dirty="0">
                          <a:latin typeface="Helvetica" pitchFamily="2" charset="0"/>
                        </a:rPr>
                        <a:t>Dillies, D, Juice</a:t>
                      </a:r>
                    </a:p>
                  </a:txBody>
                  <a:tcPr/>
                </a:tc>
                <a:extLst>
                  <a:ext uri="{0D108BD9-81ED-4DB2-BD59-A6C34878D82A}">
                    <a16:rowId xmlns:a16="http://schemas.microsoft.com/office/drawing/2014/main" val="3960661875"/>
                  </a:ext>
                </a:extLst>
              </a:tr>
              <a:tr h="338078">
                <a:tc>
                  <a:txBody>
                    <a:bodyPr/>
                    <a:lstStyle/>
                    <a:p>
                      <a:r>
                        <a:rPr lang="en-US" sz="1400" dirty="0">
                          <a:latin typeface="Helvetica" pitchFamily="2" charset="0"/>
                        </a:rPr>
                        <a:t>Methadone</a:t>
                      </a:r>
                    </a:p>
                  </a:txBody>
                  <a:tcPr/>
                </a:tc>
                <a:tc>
                  <a:txBody>
                    <a:bodyPr/>
                    <a:lstStyle/>
                    <a:p>
                      <a:r>
                        <a:rPr lang="en-US" sz="1400" dirty="0" err="1">
                          <a:latin typeface="Helvetica" pitchFamily="2" charset="0"/>
                        </a:rPr>
                        <a:t>Dolophine</a:t>
                      </a:r>
                      <a:r>
                        <a:rPr lang="en-US" sz="1400" dirty="0">
                          <a:latin typeface="Helvetica" pitchFamily="2" charset="0"/>
                        </a:rPr>
                        <a:t>, </a:t>
                      </a:r>
                      <a:r>
                        <a:rPr lang="en-US" sz="1400" dirty="0" err="1">
                          <a:latin typeface="Helvetica" pitchFamily="2" charset="0"/>
                        </a:rPr>
                        <a:t>Methadose</a:t>
                      </a:r>
                      <a:endParaRPr lang="en-US" sz="1400" dirty="0">
                        <a:latin typeface="Helvetica" pitchFamily="2" charset="0"/>
                      </a:endParaRPr>
                    </a:p>
                  </a:txBody>
                  <a:tcPr/>
                </a:tc>
                <a:tc>
                  <a:txBody>
                    <a:bodyPr/>
                    <a:lstStyle/>
                    <a:p>
                      <a:r>
                        <a:rPr lang="en-US" sz="1400" dirty="0">
                          <a:latin typeface="Helvetica" pitchFamily="2" charset="0"/>
                        </a:rPr>
                        <a:t>Meth, Junk, Fizzies, Dolls, Jungle Juice</a:t>
                      </a:r>
                    </a:p>
                  </a:txBody>
                  <a:tcPr/>
                </a:tc>
                <a:extLst>
                  <a:ext uri="{0D108BD9-81ED-4DB2-BD59-A6C34878D82A}">
                    <a16:rowId xmlns:a16="http://schemas.microsoft.com/office/drawing/2014/main" val="2573014761"/>
                  </a:ext>
                </a:extLst>
              </a:tr>
              <a:tr h="338078">
                <a:tc>
                  <a:txBody>
                    <a:bodyPr/>
                    <a:lstStyle/>
                    <a:p>
                      <a:r>
                        <a:rPr lang="en-US" sz="1400" dirty="0">
                          <a:latin typeface="Helvetica" pitchFamily="2" charset="0"/>
                        </a:rPr>
                        <a:t>Heroin</a:t>
                      </a:r>
                    </a:p>
                  </a:txBody>
                  <a:tcPr/>
                </a:tc>
                <a:tc>
                  <a:txBody>
                    <a:bodyPr/>
                    <a:lstStyle/>
                    <a:p>
                      <a:r>
                        <a:rPr lang="en-US" sz="1400" dirty="0">
                          <a:latin typeface="Helvetica" pitchFamily="2" charset="0"/>
                        </a:rPr>
                        <a:t>Diacetylmorphine</a:t>
                      </a:r>
                    </a:p>
                  </a:txBody>
                  <a:tcPr/>
                </a:tc>
                <a:tc>
                  <a:txBody>
                    <a:bodyPr/>
                    <a:lstStyle/>
                    <a:p>
                      <a:r>
                        <a:rPr lang="en-US" sz="1400" dirty="0">
                          <a:latin typeface="Helvetica" pitchFamily="2" charset="0"/>
                        </a:rPr>
                        <a:t>Dope, Smack, Big H, Black Tar</a:t>
                      </a:r>
                    </a:p>
                  </a:txBody>
                  <a:tcPr/>
                </a:tc>
                <a:extLst>
                  <a:ext uri="{0D108BD9-81ED-4DB2-BD59-A6C34878D82A}">
                    <a16:rowId xmlns:a16="http://schemas.microsoft.com/office/drawing/2014/main" val="99687390"/>
                  </a:ext>
                </a:extLst>
              </a:tr>
              <a:tr h="338078">
                <a:tc>
                  <a:txBody>
                    <a:bodyPr/>
                    <a:lstStyle/>
                    <a:p>
                      <a:r>
                        <a:rPr lang="en-US" sz="1400" dirty="0">
                          <a:latin typeface="Helvetica" pitchFamily="2" charset="0"/>
                        </a:rPr>
                        <a:t>Buprenorphine</a:t>
                      </a:r>
                    </a:p>
                  </a:txBody>
                  <a:tcPr/>
                </a:tc>
                <a:tc>
                  <a:txBody>
                    <a:bodyPr/>
                    <a:lstStyle/>
                    <a:p>
                      <a:r>
                        <a:rPr lang="en-US" sz="1400" dirty="0" err="1">
                          <a:latin typeface="Helvetica" pitchFamily="2" charset="0"/>
                        </a:rPr>
                        <a:t>Bunavail</a:t>
                      </a:r>
                      <a:r>
                        <a:rPr lang="en-US" sz="1400" dirty="0">
                          <a:latin typeface="Helvetica" pitchFamily="2" charset="0"/>
                        </a:rPr>
                        <a:t>, Suboxone, Subutex</a:t>
                      </a:r>
                    </a:p>
                  </a:txBody>
                  <a:tcPr/>
                </a:tc>
                <a:tc>
                  <a:txBody>
                    <a:bodyPr/>
                    <a:lstStyle/>
                    <a:p>
                      <a:r>
                        <a:rPr lang="en-US" sz="1400" dirty="0" err="1">
                          <a:latin typeface="Helvetica"/>
                        </a:rPr>
                        <a:t>Sobos</a:t>
                      </a:r>
                      <a:r>
                        <a:rPr lang="en-US" sz="1400" dirty="0">
                          <a:latin typeface="Helvetica"/>
                        </a:rPr>
                        <a:t>, Bupe, Stops</a:t>
                      </a:r>
                    </a:p>
                  </a:txBody>
                  <a:tcPr/>
                </a:tc>
                <a:extLst>
                  <a:ext uri="{0D108BD9-81ED-4DB2-BD59-A6C34878D82A}">
                    <a16:rowId xmlns:a16="http://schemas.microsoft.com/office/drawing/2014/main" val="3042113473"/>
                  </a:ext>
                </a:extLst>
              </a:tr>
              <a:tr h="338078">
                <a:tc>
                  <a:txBody>
                    <a:bodyPr/>
                    <a:lstStyle/>
                    <a:p>
                      <a:r>
                        <a:rPr lang="en-US" sz="1400" dirty="0">
                          <a:latin typeface="Helvetica" pitchFamily="2" charset="0"/>
                        </a:rPr>
                        <a:t>Tramadol</a:t>
                      </a:r>
                    </a:p>
                  </a:txBody>
                  <a:tcPr/>
                </a:tc>
                <a:tc>
                  <a:txBody>
                    <a:bodyPr/>
                    <a:lstStyle/>
                    <a:p>
                      <a:r>
                        <a:rPr lang="en-US" sz="1400" dirty="0">
                          <a:latin typeface="Helvetica" pitchFamily="2" charset="0"/>
                        </a:rPr>
                        <a:t>Ultram, </a:t>
                      </a:r>
                      <a:r>
                        <a:rPr lang="en-US" sz="1400" dirty="0" err="1">
                          <a:latin typeface="Helvetica" pitchFamily="2" charset="0"/>
                        </a:rPr>
                        <a:t>ConZip</a:t>
                      </a:r>
                      <a:endParaRPr lang="en-US" sz="1400" dirty="0">
                        <a:latin typeface="Helvetica" pitchFamily="2" charset="0"/>
                      </a:endParaRPr>
                    </a:p>
                  </a:txBody>
                  <a:tcPr/>
                </a:tc>
                <a:tc>
                  <a:txBody>
                    <a:bodyPr/>
                    <a:lstStyle/>
                    <a:p>
                      <a:r>
                        <a:rPr lang="en-US" sz="1400" dirty="0">
                          <a:latin typeface="Helvetica" pitchFamily="2" charset="0"/>
                        </a:rPr>
                        <a:t>Chill Pills, </a:t>
                      </a:r>
                      <a:r>
                        <a:rPr lang="en-US" sz="1400" dirty="0" err="1">
                          <a:latin typeface="Helvetica" pitchFamily="2" charset="0"/>
                        </a:rPr>
                        <a:t>Trammies</a:t>
                      </a:r>
                      <a:r>
                        <a:rPr lang="en-US" sz="1400" dirty="0">
                          <a:latin typeface="Helvetica" pitchFamily="2" charset="0"/>
                        </a:rPr>
                        <a:t>, Ultras</a:t>
                      </a:r>
                    </a:p>
                  </a:txBody>
                  <a:tcPr/>
                </a:tc>
                <a:extLst>
                  <a:ext uri="{0D108BD9-81ED-4DB2-BD59-A6C34878D82A}">
                    <a16:rowId xmlns:a16="http://schemas.microsoft.com/office/drawing/2014/main" val="3913597483"/>
                  </a:ext>
                </a:extLst>
              </a:tr>
            </a:tbl>
          </a:graphicData>
        </a:graphic>
      </p:graphicFrame>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8</a:t>
            </a:fld>
            <a:endParaRPr lang="en-US"/>
          </a:p>
        </p:txBody>
      </p:sp>
      <p:pic>
        <p:nvPicPr>
          <p:cNvPr id="5" name="Picture 4">
            <a:extLst>
              <a:ext uri="{FF2B5EF4-FFF2-40B4-BE49-F238E27FC236}">
                <a16:creationId xmlns:a16="http://schemas.microsoft.com/office/drawing/2014/main" id="{D926B753-8149-4CDC-96F1-8B12EE5098B5}"/>
              </a:ext>
            </a:extLst>
          </p:cNvPr>
          <p:cNvPicPr>
            <a:picLocks noChangeAspect="1"/>
          </p:cNvPicPr>
          <p:nvPr/>
        </p:nvPicPr>
        <p:blipFill>
          <a:blip r:embed="rId2"/>
          <a:stretch>
            <a:fillRect/>
          </a:stretch>
        </p:blipFill>
        <p:spPr>
          <a:xfrm>
            <a:off x="8986084" y="437301"/>
            <a:ext cx="1524132" cy="493819"/>
          </a:xfrm>
          <a:prstGeom prst="rect">
            <a:avLst/>
          </a:prstGeom>
        </p:spPr>
      </p:pic>
    </p:spTree>
    <p:extLst>
      <p:ext uri="{BB962C8B-B14F-4D97-AF65-F5344CB8AC3E}">
        <p14:creationId xmlns:p14="http://schemas.microsoft.com/office/powerpoint/2010/main" val="342058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9</a:t>
            </a:fld>
            <a:endParaRPr lang="en-US"/>
          </a:p>
        </p:txBody>
      </p:sp>
      <p:pic>
        <p:nvPicPr>
          <p:cNvPr id="14" name="Content Placeholder 13" descr="A picture containing grass&#10;&#10;Description automatically generated">
            <a:extLst>
              <a:ext uri="{FF2B5EF4-FFF2-40B4-BE49-F238E27FC236}">
                <a16:creationId xmlns:a16="http://schemas.microsoft.com/office/drawing/2014/main" id="{741618CE-517B-4458-B256-594ECA67B8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95837" y="1414565"/>
            <a:ext cx="4455417" cy="3290511"/>
          </a:xfrm>
        </p:spPr>
      </p:pic>
      <p:sp>
        <p:nvSpPr>
          <p:cNvPr id="16" name="TextBox 15">
            <a:extLst>
              <a:ext uri="{FF2B5EF4-FFF2-40B4-BE49-F238E27FC236}">
                <a16:creationId xmlns:a16="http://schemas.microsoft.com/office/drawing/2014/main" id="{006EFB70-EF1F-428C-849C-8CFF620AD5BF}"/>
              </a:ext>
            </a:extLst>
          </p:cNvPr>
          <p:cNvSpPr txBox="1"/>
          <p:nvPr/>
        </p:nvSpPr>
        <p:spPr>
          <a:xfrm>
            <a:off x="446867" y="1835767"/>
            <a:ext cx="4788571" cy="1938992"/>
          </a:xfrm>
          <a:prstGeom prst="rect">
            <a:avLst/>
          </a:prstGeom>
          <a:noFill/>
        </p:spPr>
        <p:txBody>
          <a:bodyPr wrap="square" rtlCol="0">
            <a:spAutoFit/>
          </a:bodyPr>
          <a:lstStyle/>
          <a:p>
            <a:r>
              <a:rPr lang="en-US" sz="2000" b="1" dirty="0">
                <a:latin typeface="Helvetica" pitchFamily="2" charset="0"/>
              </a:rPr>
              <a:t>Risk of fentanyl contamination </a:t>
            </a:r>
            <a:r>
              <a:rPr lang="en-US" sz="2000" dirty="0">
                <a:latin typeface="Helvetica" pitchFamily="2" charset="0"/>
              </a:rPr>
              <a:t>into other drugs like heroin, cocaine, pressed into pills etc., are a growing concern. It can lead into overdose even for those who may not be aware, and those who have not used opioids before. </a:t>
            </a:r>
          </a:p>
        </p:txBody>
      </p:sp>
      <p:sp>
        <p:nvSpPr>
          <p:cNvPr id="17" name="TextBox 16">
            <a:extLst>
              <a:ext uri="{FF2B5EF4-FFF2-40B4-BE49-F238E27FC236}">
                <a16:creationId xmlns:a16="http://schemas.microsoft.com/office/drawing/2014/main" id="{1E372F8B-2AAD-49BF-99DD-50AE43DF36C2}"/>
              </a:ext>
            </a:extLst>
          </p:cNvPr>
          <p:cNvSpPr txBox="1"/>
          <p:nvPr/>
        </p:nvSpPr>
        <p:spPr>
          <a:xfrm>
            <a:off x="6065628" y="4842736"/>
            <a:ext cx="4715837" cy="785634"/>
          </a:xfrm>
          <a:prstGeom prst="rect">
            <a:avLst/>
          </a:prstGeom>
          <a:noFill/>
        </p:spPr>
        <p:txBody>
          <a:bodyPr wrap="square" rtlCol="0">
            <a:spAutoFit/>
          </a:bodyPr>
          <a:lstStyle/>
          <a:p>
            <a:pPr algn="l"/>
            <a:r>
              <a:rPr lang="en-US" sz="1100" b="0" i="0" dirty="0">
                <a:solidFill>
                  <a:srgbClr val="757575"/>
                </a:solidFill>
                <a:effectLst/>
                <a:latin typeface="Source Sans Pro Web"/>
              </a:rPr>
              <a:t>A lethal dose of heroin compared to a lethal dose of fentanyl. This is just an illustration—the substance shown in this photo is an artificial sweetener.</a:t>
            </a:r>
          </a:p>
          <a:p>
            <a:pPr algn="l"/>
            <a:r>
              <a:rPr lang="en-US" sz="1100" b="0" i="1" dirty="0">
                <a:solidFill>
                  <a:srgbClr val="757575"/>
                </a:solidFill>
                <a:effectLst/>
                <a:latin typeface="Source Sans Pro Web"/>
              </a:rPr>
              <a:t>Credit: Bruce A. Taylor/NH State Police Forensic Lab</a:t>
            </a:r>
          </a:p>
        </p:txBody>
      </p:sp>
      <p:sp>
        <p:nvSpPr>
          <p:cNvPr id="18" name="TextBox 17">
            <a:extLst>
              <a:ext uri="{FF2B5EF4-FFF2-40B4-BE49-F238E27FC236}">
                <a16:creationId xmlns:a16="http://schemas.microsoft.com/office/drawing/2014/main" id="{87032694-7CFF-4948-9930-B364F9D7DF38}"/>
              </a:ext>
            </a:extLst>
          </p:cNvPr>
          <p:cNvSpPr txBox="1"/>
          <p:nvPr/>
        </p:nvSpPr>
        <p:spPr>
          <a:xfrm>
            <a:off x="446867" y="5835722"/>
            <a:ext cx="4366517" cy="430887"/>
          </a:xfrm>
          <a:prstGeom prst="rect">
            <a:avLst/>
          </a:prstGeom>
          <a:noFill/>
        </p:spPr>
        <p:txBody>
          <a:bodyPr wrap="square" rtlCol="0">
            <a:spAutoFit/>
          </a:bodyPr>
          <a:lstStyle/>
          <a:p>
            <a:r>
              <a:rPr lang="en-US" sz="1050" dirty="0"/>
              <a:t>https://www.cdc.gov/drugoverdose/deaths/opioid-overdose.html#synthetic</a:t>
            </a:r>
          </a:p>
        </p:txBody>
      </p:sp>
      <p:pic>
        <p:nvPicPr>
          <p:cNvPr id="4" name="Picture 3">
            <a:extLst>
              <a:ext uri="{FF2B5EF4-FFF2-40B4-BE49-F238E27FC236}">
                <a16:creationId xmlns:a16="http://schemas.microsoft.com/office/drawing/2014/main" id="{79E67C48-B537-4CD9-9774-84D08873A334}"/>
              </a:ext>
            </a:extLst>
          </p:cNvPr>
          <p:cNvPicPr>
            <a:picLocks noChangeAspect="1"/>
          </p:cNvPicPr>
          <p:nvPr/>
        </p:nvPicPr>
        <p:blipFill>
          <a:blip r:embed="rId3"/>
          <a:stretch>
            <a:fillRect/>
          </a:stretch>
        </p:blipFill>
        <p:spPr>
          <a:xfrm>
            <a:off x="8986084" y="497613"/>
            <a:ext cx="1524132" cy="493819"/>
          </a:xfrm>
          <a:prstGeom prst="rect">
            <a:avLst/>
          </a:prstGeom>
        </p:spPr>
      </p:pic>
    </p:spTree>
    <p:extLst>
      <p:ext uri="{BB962C8B-B14F-4D97-AF65-F5344CB8AC3E}">
        <p14:creationId xmlns:p14="http://schemas.microsoft.com/office/powerpoint/2010/main" val="2297383590"/>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7CBA5862325499F4B19F09ABED717" ma:contentTypeVersion="12" ma:contentTypeDescription="Create a new document." ma:contentTypeScope="" ma:versionID="29eed4e7e25106545d5b7de0e13fb5b0">
  <xsd:schema xmlns:xsd="http://www.w3.org/2001/XMLSchema" xmlns:xs="http://www.w3.org/2001/XMLSchema" xmlns:p="http://schemas.microsoft.com/office/2006/metadata/properties" xmlns:ns2="6eb2e964-63f8-435e-ad88-c06008ac4c04" xmlns:ns3="ffd8a784-bd05-48c3-a9a4-e3eb8d08a480" targetNamespace="http://schemas.microsoft.com/office/2006/metadata/properties" ma:root="true" ma:fieldsID="bd70e2a8752136144d649508edef7d86" ns2:_="" ns3:_="">
    <xsd:import namespace="6eb2e964-63f8-435e-ad88-c06008ac4c04"/>
    <xsd:import namespace="ffd8a784-bd05-48c3-a9a4-e3eb8d08a4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2e964-63f8-435e-ad88-c06008ac4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d8a784-bd05-48c3-a9a4-e3eb8d08a4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b726dc3-2a37-43ee-86d3-1791c64740ba}" ma:internalName="TaxCatchAll" ma:showField="CatchAllData" ma:web="ffd8a784-bd05-48c3-a9a4-e3eb8d08a4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fd8a784-bd05-48c3-a9a4-e3eb8d08a480" xsi:nil="true"/>
    <lcf76f155ced4ddcb4097134ff3c332f xmlns="6eb2e964-63f8-435e-ad88-c06008ac4c04">
      <Terms xmlns="http://schemas.microsoft.com/office/infopath/2007/PartnerControls"/>
    </lcf76f155ced4ddcb4097134ff3c332f>
    <SharedWithUsers xmlns="ffd8a784-bd05-48c3-a9a4-e3eb8d08a480">
      <UserInfo>
        <DisplayName>Grillon, Cassie (DBHDS)</DisplayName>
        <AccountId>142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9C5FB3-C809-4117-8EBD-1B03DE029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b2e964-63f8-435e-ad88-c06008ac4c04"/>
    <ds:schemaRef ds:uri="ffd8a784-bd05-48c3-a9a4-e3eb8d08a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63371-8DB0-4F59-9B16-6FE2E84BE430}">
  <ds:schemaRefs>
    <ds:schemaRef ds:uri="http://purl.org/dc/elements/1.1/"/>
    <ds:schemaRef ds:uri="http://schemas.microsoft.com/office/2006/documentManagement/types"/>
    <ds:schemaRef ds:uri="http://purl.org/dc/terms/"/>
    <ds:schemaRef ds:uri="ffd8a784-bd05-48c3-a9a4-e3eb8d08a480"/>
    <ds:schemaRef ds:uri="http://purl.org/dc/dcmitype/"/>
    <ds:schemaRef ds:uri="http://schemas.microsoft.com/office/2006/metadata/properties"/>
    <ds:schemaRef ds:uri="http://schemas.microsoft.com/office/infopath/2007/PartnerControls"/>
    <ds:schemaRef ds:uri="http://schemas.openxmlformats.org/package/2006/metadata/core-properties"/>
    <ds:schemaRef ds:uri="6eb2e964-63f8-435e-ad88-c06008ac4c04"/>
    <ds:schemaRef ds:uri="http://www.w3.org/XML/1998/namespace"/>
  </ds:schemaRefs>
</ds:datastoreItem>
</file>

<file path=customXml/itemProps3.xml><?xml version="1.0" encoding="utf-8"?>
<ds:datastoreItem xmlns:ds="http://schemas.openxmlformats.org/officeDocument/2006/customXml" ds:itemID="{F9FF4E00-CCD7-4FD0-869D-67A19FA50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REVIVE 11.21</Template>
  <TotalTime>16401</TotalTime>
  <Words>2927</Words>
  <Application>Microsoft Office PowerPoint</Application>
  <PresentationFormat>Widescreen</PresentationFormat>
  <Paragraphs>287</Paragraphs>
  <Slides>43</Slides>
  <Notes>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Corbel</vt:lpstr>
      <vt:lpstr>Helvetica</vt:lpstr>
      <vt:lpstr>Helvetica Light</vt:lpstr>
      <vt:lpstr>Raleway</vt:lpstr>
      <vt:lpstr>Source Sans Pro Web</vt:lpstr>
      <vt:lpstr>Times New Roman</vt:lpstr>
      <vt:lpstr>Office Theme</vt:lpstr>
      <vt:lpstr>PowerPoint Presentation</vt:lpstr>
      <vt:lpstr>Learning Objectives</vt:lpstr>
      <vt:lpstr>Understanding Substance Use Disorders</vt:lpstr>
      <vt:lpstr>Cycle of Addiction</vt:lpstr>
      <vt:lpstr>Nuggets</vt:lpstr>
      <vt:lpstr>PowerPoint Presentation</vt:lpstr>
      <vt:lpstr>PowerPoint Presentation</vt:lpstr>
      <vt:lpstr>Common Opioids</vt:lpstr>
      <vt:lpstr>PowerPoint Presentation</vt:lpstr>
      <vt:lpstr>PowerPoint Presentation</vt:lpstr>
      <vt:lpstr>What is an Opioid Overdose?</vt:lpstr>
      <vt:lpstr>What are risk factors that can make  someone more likely to experience an overdose?</vt:lpstr>
      <vt:lpstr>Certain people are at higher risk for opioid overdose emergencies, including:</vt:lpstr>
      <vt:lpstr>How can you tell the difference between someone who is high and  someone who has overdosed?</vt:lpstr>
      <vt:lpstr>PowerPoint Presentation</vt:lpstr>
      <vt:lpstr>What are some myths you have heard about ways to reverse an opioid overdose?</vt:lpstr>
      <vt:lpstr>There are many myths about how to reverse an opioid overdose. Here are some, and why you should NOT do them.</vt:lpstr>
      <vt:lpstr>Naloxone is the only effective response to an opioid overdose emergency!</vt:lpstr>
      <vt:lpstr>What is Naloxone?</vt:lpstr>
      <vt:lpstr>How Naloxone Works</vt:lpstr>
      <vt:lpstr>Safety of Naloxone</vt:lpstr>
      <vt:lpstr>Narcan Nasal Spray</vt:lpstr>
      <vt:lpstr>PowerPoint Presentation</vt:lpstr>
      <vt:lpstr>Injectable Naloxone</vt:lpstr>
      <vt:lpstr>PowerPoint Presentation</vt:lpstr>
      <vt:lpstr>How to Store Naloxone</vt:lpstr>
      <vt:lpstr>Steps to Respond to an Opioid Overdose</vt:lpstr>
      <vt:lpstr>Check for Responsiveness</vt:lpstr>
      <vt:lpstr>Call 911</vt:lpstr>
      <vt:lpstr>PowerPoint Presentation</vt:lpstr>
      <vt:lpstr>Give 2 Rescue Breaths</vt:lpstr>
      <vt:lpstr>PowerPoint Presentation</vt:lpstr>
      <vt:lpstr>Administer Naloxone</vt:lpstr>
      <vt:lpstr>Rescue Breathing or CPR (if rescuer is CPR trained or instructed to do so by 911)</vt:lpstr>
      <vt:lpstr>Assess and Respond</vt:lpstr>
      <vt:lpstr>When to give a 2nd dose of Naloxone</vt:lpstr>
      <vt:lpstr>When to give a 2nd dose of Naloxone</vt:lpstr>
      <vt:lpstr>Aftercare of a Recovered Person</vt:lpstr>
      <vt:lpstr>NALOXONE FAQ</vt:lpstr>
      <vt:lpstr>Legal Protections in Overdose Response</vt:lpstr>
      <vt:lpstr>Legal Protections in Overdose Response</vt:lpstr>
      <vt:lpstr>Hands-On Training</vt:lpstr>
      <vt:lpstr>Thank you for your attendance!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Vazquez, Tiana (DBHDS)</dc:creator>
  <cp:lastModifiedBy>Vazquez, Tiana (DBHDS)</cp:lastModifiedBy>
  <cp:revision>34</cp:revision>
  <dcterms:created xsi:type="dcterms:W3CDTF">2023-11-21T19:43:43Z</dcterms:created>
  <dcterms:modified xsi:type="dcterms:W3CDTF">2024-03-13T17:42:24Z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0x0101007C47CBA5862325499F4B19F09ABED717</vt:lpwstr>
  </property>
  <property fmtid="{D5CDD505-2E9C-101B-9397-08002B2CF9AE}" pid="3" name="MediaServiceImageTags">
    <vt:lpwstr/>
  </property>
</Properties>
</file>